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3" r:id="rId2"/>
    <p:sldId id="271" r:id="rId3"/>
    <p:sldId id="316" r:id="rId4"/>
    <p:sldId id="317" r:id="rId5"/>
    <p:sldId id="278" r:id="rId6"/>
    <p:sldId id="281" r:id="rId7"/>
    <p:sldId id="280" r:id="rId8"/>
    <p:sldId id="302" r:id="rId9"/>
    <p:sldId id="329" r:id="rId10"/>
    <p:sldId id="331" r:id="rId11"/>
    <p:sldId id="328" r:id="rId12"/>
    <p:sldId id="285" r:id="rId13"/>
    <p:sldId id="319" r:id="rId14"/>
    <p:sldId id="284" r:id="rId15"/>
    <p:sldId id="283" r:id="rId16"/>
    <p:sldId id="293" r:id="rId17"/>
    <p:sldId id="318" r:id="rId18"/>
    <p:sldId id="292" r:id="rId19"/>
    <p:sldId id="321" r:id="rId20"/>
    <p:sldId id="290" r:id="rId21"/>
    <p:sldId id="320" r:id="rId22"/>
    <p:sldId id="322" r:id="rId23"/>
    <p:sldId id="289" r:id="rId24"/>
    <p:sldId id="288" r:id="rId25"/>
    <p:sldId id="323" r:id="rId26"/>
    <p:sldId id="324" r:id="rId27"/>
    <p:sldId id="325" r:id="rId28"/>
    <p:sldId id="326" r:id="rId29"/>
    <p:sldId id="301" r:id="rId30"/>
    <p:sldId id="327" r:id="rId31"/>
    <p:sldId id="332" r:id="rId32"/>
    <p:sldId id="334" r:id="rId33"/>
    <p:sldId id="333" r:id="rId34"/>
    <p:sldId id="303" r:id="rId35"/>
    <p:sldId id="270" r:id="rId36"/>
  </p:sldIdLst>
  <p:sldSz cx="9144000" cy="5143500" type="screen16x9"/>
  <p:notesSz cx="6797675" cy="9926638"/>
  <p:embeddedFontLst>
    <p:embeddedFont>
      <p:font typeface="Tahoma" panose="020B060403050404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S PGothic" panose="020B0600070205080204" pitchFamily="34" charset="-128"/>
      <p:regular r:id="rId45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A0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82256" autoAdjust="0"/>
  </p:normalViewPr>
  <p:slideViewPr>
    <p:cSldViewPr>
      <p:cViewPr varScale="1">
        <p:scale>
          <a:sx n="96" d="100"/>
          <a:sy n="96" d="100"/>
        </p:scale>
        <p:origin x="240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83C15-6637-454B-AB24-F9AC7C79BE01}" type="datetimeFigureOut">
              <a:rPr lang="hu-HU" smtClean="0"/>
              <a:t>2018.11.12.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96D56-87A7-47C8-AC0D-168F9F4AC7A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6634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5F0F0-1C8F-4E06-B644-C512C71B8D8E}" type="datetimeFigureOut">
              <a:rPr lang="hu-HU" smtClean="0"/>
              <a:t>2018.11.12.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51611-575A-4C51-A93E-5AE42AE82D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73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0984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1000 végpont x 25.000Ft olcsó SIP = 25M + CAT5 végponti hálózat csere megspórolható!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0735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272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Több országban bizonyított több millió installált port számmal,</a:t>
            </a:r>
            <a:r>
              <a:rPr lang="hu-HU" baseline="0" dirty="0" smtClean="0"/>
              <a:t> megbízható, skálázható, rugalmas telepítési opciókkal.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337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IP-n kihelyezett fokozatok segítségével már az</a:t>
            </a:r>
            <a:r>
              <a:rPr lang="hu-HU" baseline="0" dirty="0" smtClean="0"/>
              <a:t> alközpont szolgáltatási területe nem szorul szűkös fizikai korlátok közé. Amennyiben a központi telephely és a távoli iroda </a:t>
            </a:r>
            <a:r>
              <a:rPr lang="hu-HU" baseline="0" dirty="0" err="1" smtClean="0"/>
              <a:t>Branch</a:t>
            </a:r>
            <a:r>
              <a:rPr lang="hu-HU" baseline="0" dirty="0" smtClean="0"/>
              <a:t> között él egy IP-s összeköttetés a szolgáltatási terület kibővíthető. 1 központként adminisztrálható</a:t>
            </a:r>
            <a:r>
              <a:rPr lang="hu-HU" baseline="0" dirty="0" smtClean="0"/>
              <a:t>. A különböző </a:t>
            </a:r>
            <a:r>
              <a:rPr lang="hu-HU" baseline="0" dirty="0" err="1" smtClean="0"/>
              <a:t>Branch</a:t>
            </a:r>
            <a:r>
              <a:rPr lang="hu-HU" baseline="0" dirty="0" smtClean="0"/>
              <a:t> méretekre különböző megoldások.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528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Miért </a:t>
            </a:r>
            <a:r>
              <a:rPr lang="hu-HU" dirty="0" err="1" smtClean="0"/>
              <a:t>hybrid</a:t>
            </a:r>
            <a:r>
              <a:rPr lang="hu-HU" baseline="0" dirty="0" smtClean="0"/>
              <a:t> ha </a:t>
            </a:r>
            <a:r>
              <a:rPr lang="hu-HU" baseline="0" dirty="0" err="1" smtClean="0"/>
              <a:t>full</a:t>
            </a:r>
            <a:r>
              <a:rPr lang="hu-HU" baseline="0" dirty="0" smtClean="0"/>
              <a:t> IP? Régi TDM </a:t>
            </a:r>
            <a:r>
              <a:rPr lang="hu-HU" baseline="0" dirty="0" err="1" smtClean="0"/>
              <a:t>interface</a:t>
            </a:r>
            <a:r>
              <a:rPr lang="hu-HU" baseline="0" dirty="0" smtClean="0"/>
              <a:t> kártyák meghajtása L2 </a:t>
            </a:r>
            <a:r>
              <a:rPr lang="hu-HU" baseline="0" dirty="0" err="1" smtClean="0"/>
              <a:t>switchen</a:t>
            </a:r>
            <a:r>
              <a:rPr lang="hu-HU" baseline="0" dirty="0" smtClean="0"/>
              <a:t> </a:t>
            </a:r>
            <a:r>
              <a:rPr lang="hu-HU" baseline="0" dirty="0" smtClean="0"/>
              <a:t>keresztül a központi telephelyen használható AP3700 </a:t>
            </a:r>
            <a:r>
              <a:rPr lang="hu-HU" baseline="0" dirty="0" err="1" smtClean="0"/>
              <a:t>shelfekkel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0856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Branch</a:t>
            </a:r>
            <a:r>
              <a:rPr lang="hu-HU" dirty="0" smtClean="0"/>
              <a:t> telephelyen szintén célhardver segítségével L2 összeköttetésen csatlakoztatott </a:t>
            </a:r>
            <a:r>
              <a:rPr lang="hu-HU" dirty="0" err="1" smtClean="0"/>
              <a:t>OpenScape</a:t>
            </a:r>
            <a:r>
              <a:rPr lang="hu-HU" baseline="0" dirty="0" smtClean="0"/>
              <a:t> </a:t>
            </a:r>
            <a:r>
              <a:rPr lang="hu-HU" dirty="0" smtClean="0"/>
              <a:t>Access modulokkal</a:t>
            </a:r>
            <a:r>
              <a:rPr lang="hu-HU" baseline="0" dirty="0" smtClean="0"/>
              <a:t> megoldható a TDM eszközök kezelése.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5409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Csak IP-s végpontokat használó telephely kiszolgálása alkalmat nagy IP végpont sűrűségű eszköz</a:t>
            </a:r>
            <a:r>
              <a:rPr lang="hu-HU" baseline="0" dirty="0" smtClean="0"/>
              <a:t> a SOFTGATE.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7754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Nagyobb TDM végpont sűrűségű</a:t>
            </a:r>
            <a:r>
              <a:rPr lang="hu-HU" baseline="0" dirty="0" smtClean="0"/>
              <a:t> telephelyek kiszolgálása az ENTERPRISE GATEWAY alkalmas megoldás.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5692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Kiépítési példa: Központi telephely vagy </a:t>
            </a:r>
            <a:r>
              <a:rPr lang="hu-HU" dirty="0" err="1" smtClean="0"/>
              <a:t>virtualizálva</a:t>
            </a:r>
            <a:r>
              <a:rPr lang="hu-HU" dirty="0" smtClean="0"/>
              <a:t>, vagy TDM végponti igények esetén célhardveres vezérlő  ECOSERVER AP3700-as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shelfekkel</a:t>
            </a:r>
            <a:r>
              <a:rPr lang="hu-HU" baseline="0" dirty="0" smtClean="0"/>
              <a:t> + távoli telephelyek a maguk méretének megfelelő hardveres megoldásokkal.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2002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Végkészülék kínálatunkban a vezetéknélküli </a:t>
            </a:r>
            <a:r>
              <a:rPr lang="hu-HU" dirty="0" err="1" smtClean="0"/>
              <a:t>wifis</a:t>
            </a:r>
            <a:r>
              <a:rPr lang="hu-HU" dirty="0" smtClean="0"/>
              <a:t>, DECT-es</a:t>
            </a:r>
            <a:r>
              <a:rPr lang="hu-HU" baseline="0" dirty="0" smtClean="0"/>
              <a:t> megoldásoktól kedve a TDM rendszertelefonokon keresztül az IP-s telefonokig minden megtalálható.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7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1940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IP-s telefonok SIP illetve HFA </a:t>
            </a:r>
            <a:r>
              <a:rPr lang="hu-HU" dirty="0" err="1" smtClean="0"/>
              <a:t>protokolokkal</a:t>
            </a:r>
            <a:r>
              <a:rPr lang="hu-HU" dirty="0" smtClean="0"/>
              <a:t> érhetők</a:t>
            </a:r>
            <a:r>
              <a:rPr lang="hu-HU" baseline="0" dirty="0" smtClean="0"/>
              <a:t> el.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908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Csak HFA protokollos UNIFY rendszerkészülékek.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8969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Amennyiben elvégeztük a vezérlő rekonstrukciót,</a:t>
            </a:r>
            <a:r>
              <a:rPr lang="hu-HU" baseline="0" dirty="0" smtClean="0"/>
              <a:t> megnyílik az út a további értéknövelt szolgáltatások integrálására az ügyfél </a:t>
            </a:r>
            <a:r>
              <a:rPr lang="hu-HU" baseline="0" dirty="0" err="1" smtClean="0"/>
              <a:t>telkommunikációs</a:t>
            </a:r>
            <a:r>
              <a:rPr lang="hu-HU" baseline="0" dirty="0" smtClean="0"/>
              <a:t> hálózatában.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2239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nyilvános</a:t>
            </a:r>
            <a:r>
              <a:rPr lang="hu-HU" baseline="0" dirty="0" smtClean="0"/>
              <a:t> közösségi hálózatokban megszokott kényelmi szolgáltatásokat lehet „céges keretek között” integrálni. </a:t>
            </a:r>
            <a:r>
              <a:rPr lang="hu-HU" baseline="0" dirty="0" err="1" smtClean="0"/>
              <a:t>Presence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info</a:t>
            </a:r>
            <a:r>
              <a:rPr lang="hu-HU" baseline="0" dirty="0" smtClean="0"/>
              <a:t> /chat/video </a:t>
            </a:r>
            <a:r>
              <a:rPr lang="hu-HU" baseline="0" dirty="0" err="1" smtClean="0"/>
              <a:t>conf</a:t>
            </a:r>
            <a:r>
              <a:rPr lang="hu-HU" baseline="0" dirty="0" smtClean="0"/>
              <a:t> stb.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2089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Robosztus szerveres UC megoldás (</a:t>
            </a:r>
            <a:r>
              <a:rPr lang="hu-HU" dirty="0" err="1" smtClean="0"/>
              <a:t>unified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communications</a:t>
            </a:r>
            <a:r>
              <a:rPr lang="hu-HU" baseline="0" dirty="0" smtClean="0"/>
              <a:t>)</a:t>
            </a:r>
            <a:r>
              <a:rPr lang="hu-HU" dirty="0" smtClean="0"/>
              <a:t>, amely az ügyfélnél kerül </a:t>
            </a:r>
            <a:r>
              <a:rPr lang="hu-HU" dirty="0" err="1" smtClean="0"/>
              <a:t>telpítére</a:t>
            </a:r>
            <a:r>
              <a:rPr lang="hu-HU" dirty="0" smtClean="0"/>
              <a:t> és nem valahol</a:t>
            </a:r>
            <a:r>
              <a:rPr lang="hu-HU" baseline="0" dirty="0" smtClean="0"/>
              <a:t> a világ másik felében egy felhő alapú szolgáltatással érhető el.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2903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Virtuális munkacsoportok munkáját</a:t>
            </a:r>
            <a:r>
              <a:rPr lang="hu-HU" baseline="0" dirty="0" smtClean="0"/>
              <a:t> könnyíti meg videokonferencia/</a:t>
            </a:r>
            <a:r>
              <a:rPr lang="hu-HU" baseline="0" dirty="0" err="1" smtClean="0"/>
              <a:t>desk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sharing</a:t>
            </a:r>
            <a:r>
              <a:rPr lang="hu-HU" baseline="0" dirty="0" smtClean="0"/>
              <a:t>/céges chat/ </a:t>
            </a:r>
            <a:r>
              <a:rPr lang="hu-HU" baseline="0" dirty="0" err="1" smtClean="0"/>
              <a:t>presence</a:t>
            </a:r>
            <a:r>
              <a:rPr lang="hu-HU" baseline="0" dirty="0" smtClean="0"/>
              <a:t> információk kezelésével. Mobil eszközökön is futtatható.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1479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1174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9418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UNIFY is </a:t>
            </a:r>
            <a:r>
              <a:rPr lang="hu-HU" dirty="0" err="1" smtClean="0"/>
              <a:t>léterhozta</a:t>
            </a:r>
            <a:r>
              <a:rPr lang="hu-HU" dirty="0" smtClean="0"/>
              <a:t> a saját felhő alapú UC megoldását, melynek neve a CIRCUIT.</a:t>
            </a:r>
            <a:r>
              <a:rPr lang="hu-HU" baseline="0" dirty="0" smtClean="0"/>
              <a:t> Az előzőekben ismertetett szolgáltatások érhetők el letelepített eszközök nélkül.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7187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Hardveres újdonságok.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954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</a:t>
            </a:r>
            <a:r>
              <a:rPr lang="hu-H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Enterprise Group </a:t>
            </a:r>
            <a:r>
              <a:rPr lang="hu-H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informatikai és telekommunikációs szolgáltatások és megoldások egyik vezető hazai rendszerintegrátora.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3216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Katasztófa</a:t>
            </a:r>
            <a:r>
              <a:rPr lang="hu-HU" dirty="0" smtClean="0"/>
              <a:t> védelmi vagy vészüzemi központok hasznos eleme lehet az </a:t>
            </a:r>
            <a:r>
              <a:rPr lang="hu-HU" dirty="0" err="1" smtClean="0"/>
              <a:t>OpenScape</a:t>
            </a:r>
            <a:r>
              <a:rPr lang="hu-HU" dirty="0" smtClean="0"/>
              <a:t> </a:t>
            </a:r>
            <a:r>
              <a:rPr lang="hu-HU" dirty="0" err="1" smtClean="0"/>
              <a:t>Xpert</a:t>
            </a:r>
            <a:r>
              <a:rPr lang="hu-HU" dirty="0" smtClean="0"/>
              <a:t>. Nagy érintő</a:t>
            </a:r>
            <a:r>
              <a:rPr lang="hu-HU" baseline="0" dirty="0" smtClean="0"/>
              <a:t> képernyős több oldalas lapozható nagy sűrűségű kommunikációs végpont, többféle csatlakoztatható hardveres kiegészítővel.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1719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Egyik oldalon</a:t>
            </a:r>
            <a:r>
              <a:rPr lang="hu-HU" baseline="0" dirty="0" smtClean="0"/>
              <a:t> a video </a:t>
            </a:r>
            <a:r>
              <a:rPr lang="hu-HU" baseline="0" dirty="0" err="1" smtClean="0"/>
              <a:t>streamen</a:t>
            </a:r>
            <a:r>
              <a:rPr lang="hu-HU" baseline="0" dirty="0" smtClean="0"/>
              <a:t> nyomon követhetünk egy aktuális eseményt, miközben 5 másik emberrel konferenciában vagyunk az egyik kézibeszélőn. Az </a:t>
            </a:r>
            <a:r>
              <a:rPr lang="hu-HU" baseline="0" dirty="0" err="1" smtClean="0"/>
              <a:t>Xpertre</a:t>
            </a:r>
            <a:r>
              <a:rPr lang="hu-HU" baseline="0" dirty="0" smtClean="0"/>
              <a:t> csatlakoztatott hangszórón ,pedig egy másik </a:t>
            </a:r>
            <a:r>
              <a:rPr lang="hu-HU" baseline="0" dirty="0" err="1" smtClean="0"/>
              <a:t>media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stream</a:t>
            </a:r>
            <a:r>
              <a:rPr lang="hu-HU" baseline="0" dirty="0" smtClean="0"/>
              <a:t> beszélgetése  (rádiós csatorna) hallható tetszőleges hangerőre állítva. A hattyúnyakas mikrofon segítségével pedig az előzőekben felsorolt csatornáktól független résztvevőnek adhatunk utasításokat.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6338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Egy</a:t>
            </a:r>
            <a:r>
              <a:rPr lang="hu-HU" baseline="0" dirty="0" smtClean="0"/>
              <a:t> esemény eszkalálódását megelőző előjelek lekezelésére adhat megoldást az OSKAR.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545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u-HU" sz="1200" dirty="0" smtClean="0"/>
              <a:t>A rendszer képes csatlakozni a legkülönfélébb</a:t>
            </a:r>
            <a:r>
              <a:rPr lang="hu-HU" sz="1400" dirty="0" smtClean="0"/>
              <a:t> </a:t>
            </a:r>
            <a:r>
              <a:rPr lang="hu-HU" sz="1200" dirty="0" smtClean="0"/>
              <a:t>gyártóberendezésekhez, épületfelügyeleti rendszerekhez, kórházi nővérhívó rendszerekhez, tűzjelzőkhöz, különböző logisztikai rendszerekhez. </a:t>
            </a:r>
          </a:p>
          <a:p>
            <a:pPr algn="just"/>
            <a:r>
              <a:rPr lang="hu-HU" sz="1200" dirty="0" smtClean="0"/>
              <a:t>A kapcsolódó rendszerekben felmerülő események szükségessé tehetnek különböző riasztásokat, melyek levezénylését, naplózását az OSCAR rendszer végzi.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46901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50158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571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SIEMENS anyavállalat életében</a:t>
            </a:r>
            <a:r>
              <a:rPr lang="hu-HU" baseline="0" dirty="0" smtClean="0"/>
              <a:t> is változások történtek, amikor 2013-ban a </a:t>
            </a:r>
            <a:r>
              <a:rPr lang="hu-HU" baseline="0" dirty="0" err="1" smtClean="0"/>
              <a:t>SIEMENSből</a:t>
            </a:r>
            <a:r>
              <a:rPr lang="hu-HU" baseline="0" smtClean="0"/>
              <a:t> megalakult </a:t>
            </a:r>
            <a:r>
              <a:rPr lang="hu-HU" baseline="0" dirty="0" smtClean="0"/>
              <a:t>a UNIFY, amely cég folytatja a korábbi SIEMENS-es telekommunikációs fejlesztéseket.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766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Egyre nagyobb szerepet kapnak az IP és felhőalapú megoldások a mai világunkban.</a:t>
            </a:r>
          </a:p>
          <a:p>
            <a:r>
              <a:rPr lang="hu-HU" dirty="0" smtClean="0"/>
              <a:t>A stacioner</a:t>
            </a:r>
            <a:r>
              <a:rPr lang="hu-HU" baseline="0" dirty="0" smtClean="0"/>
              <a:t> hálózat fejlesztésének egyik lehetséges iránya lehet a UNIFY </a:t>
            </a:r>
            <a:r>
              <a:rPr lang="hu-HU" baseline="0" dirty="0" err="1" smtClean="0"/>
              <a:t>OpenScape</a:t>
            </a:r>
            <a:r>
              <a:rPr lang="hu-HU" baseline="0" dirty="0" smtClean="0"/>
              <a:t> 4000 rendszere.</a:t>
            </a:r>
          </a:p>
          <a:p>
            <a:r>
              <a:rPr lang="hu-HU" baseline="0" dirty="0" smtClean="0"/>
              <a:t>Hol helyezkedik el ez a termék a jelenleg a „családfában”?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542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fejlesztéseknek</a:t>
            </a:r>
            <a:r>
              <a:rPr lang="hu-HU" baseline="0" dirty="0" smtClean="0"/>
              <a:t> köszönhetően egy ISDN alapú központból eljutottunk egy modern </a:t>
            </a:r>
            <a:r>
              <a:rPr lang="hu-HU" baseline="0" dirty="0" err="1" smtClean="0"/>
              <a:t>full</a:t>
            </a:r>
            <a:r>
              <a:rPr lang="hu-HU" baseline="0" dirty="0" smtClean="0"/>
              <a:t> IP </a:t>
            </a:r>
            <a:r>
              <a:rPr lang="hu-HU" baseline="0" dirty="0" err="1" smtClean="0"/>
              <a:t>virtualizálható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kommunkációs</a:t>
            </a:r>
            <a:r>
              <a:rPr lang="hu-HU" baseline="0" dirty="0" smtClean="0"/>
              <a:t> platformra.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5646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7968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Hogy néz ki a gyakorlatban egy alközpont modernizáció?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9953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Alközpont – Rendező –Végkészülékek. Az</a:t>
            </a:r>
            <a:r>
              <a:rPr lang="hu-HU" baseline="0" dirty="0" smtClean="0"/>
              <a:t> értéket jelenő perifériakártyákat és végkészülékeket és a korábbi kábelezést felhasználva tudjuk egy </a:t>
            </a:r>
            <a:r>
              <a:rPr lang="hu-HU" baseline="0" dirty="0" err="1" smtClean="0"/>
              <a:t>technológiailag</a:t>
            </a:r>
            <a:r>
              <a:rPr lang="hu-HU" baseline="0" dirty="0" smtClean="0"/>
              <a:t> magasabb szintet képviselő telekommunikációs eszközre </a:t>
            </a:r>
            <a:r>
              <a:rPr lang="hu-HU" baseline="0" dirty="0" err="1" smtClean="0"/>
              <a:t>migrálni</a:t>
            </a:r>
            <a:r>
              <a:rPr lang="hu-HU" baseline="0" dirty="0" smtClean="0"/>
              <a:t> a rendszerünket.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51611-575A-4C51-A93E-5AE42AE82D7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201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544" y="1779662"/>
            <a:ext cx="8280920" cy="1102519"/>
          </a:xfrm>
        </p:spPr>
        <p:txBody>
          <a:bodyPr>
            <a:normAutofit/>
          </a:bodyPr>
          <a:lstStyle>
            <a:lvl1pPr>
              <a:defRPr sz="36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9792" y="3147814"/>
            <a:ext cx="3757508" cy="576064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TeXGyreAdventor" pitchFamily="50" charset="-1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CLICK TO EDIT SUBTITLE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085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59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768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923678"/>
            <a:ext cx="8280920" cy="1102519"/>
          </a:xfrm>
        </p:spPr>
        <p:txBody>
          <a:bodyPr>
            <a:normAutofit/>
          </a:bodyPr>
          <a:lstStyle>
            <a:lvl1pPr>
              <a:defRPr sz="3600">
                <a:latin typeface="TeXGyreAdventor" pitchFamily="50" charset="-18"/>
              </a:defRPr>
            </a:lvl1pPr>
          </a:lstStyle>
          <a:p>
            <a:r>
              <a:rPr lang="hu-HU" dirty="0" smtClean="0"/>
              <a:t>FEJEZETELVÁLASZTÓ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54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3291830"/>
            <a:ext cx="8147248" cy="1152128"/>
          </a:xfrm>
        </p:spPr>
        <p:txBody>
          <a:bodyPr>
            <a:normAutofit/>
          </a:bodyPr>
          <a:lstStyle>
            <a:lvl1pPr>
              <a:defRPr sz="1200">
                <a:latin typeface="TeXGyreAdventor" pitchFamily="50" charset="-18"/>
              </a:defRPr>
            </a:lvl1pPr>
            <a:lvl2pPr>
              <a:defRPr sz="1200">
                <a:latin typeface="TeXGyreAdventor" pitchFamily="50" charset="-18"/>
              </a:defRPr>
            </a:lvl2pPr>
            <a:lvl3pPr>
              <a:defRPr sz="1200">
                <a:latin typeface="TeXGyreAdventor" pitchFamily="50" charset="-18"/>
              </a:defRPr>
            </a:lvl3pPr>
            <a:lvl4pPr>
              <a:defRPr sz="1200">
                <a:latin typeface="TeXGyreAdventor" pitchFamily="50" charset="-18"/>
              </a:defRPr>
            </a:lvl4pPr>
            <a:lvl5pPr>
              <a:defRPr sz="1200">
                <a:latin typeface="TeXGyreAdventor" pitchFamily="50" charset="-1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39552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2018.11.12.</a:t>
            </a:fld>
            <a:endParaRPr lang="hu-HU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9552" y="1275606"/>
            <a:ext cx="8136904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133971"/>
            <a:ext cx="836327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539552" y="1563638"/>
            <a:ext cx="8136904" cy="15841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223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39552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2018.11.12.</a:t>
            </a:fld>
            <a:endParaRPr lang="hu-HU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9552" y="1275606"/>
            <a:ext cx="4896544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133971"/>
            <a:ext cx="836327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539552" y="1563638"/>
            <a:ext cx="4896544" cy="28803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pic>
        <p:nvPicPr>
          <p:cNvPr id="1028" name="Picture 4" descr="E:\GRAFIKA\CORPUS COMMUNICATION\eg ppt\6 bor\hatterek\kép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560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51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39552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2018.11.12.</a:t>
            </a:fld>
            <a:endParaRPr lang="hu-HU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9552" y="1275606"/>
            <a:ext cx="8136904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133971"/>
            <a:ext cx="836327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539552" y="1563638"/>
            <a:ext cx="8136904" cy="10801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539552" y="2787774"/>
            <a:ext cx="8136904" cy="165618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076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9552" y="1275606"/>
            <a:ext cx="4896544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133971"/>
            <a:ext cx="836327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539552" y="1563638"/>
            <a:ext cx="4896544" cy="10801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pic>
        <p:nvPicPr>
          <p:cNvPr id="14" name="Picture 4" descr="E:\GRAFIKA\CORPUS COMMUNICATION\eg ppt\6 bor\hatterek\kép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560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39552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2018.11.12.</a:t>
            </a:fld>
            <a:endParaRPr lang="hu-HU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39552" y="2787774"/>
            <a:ext cx="4896544" cy="1656184"/>
          </a:xfrm>
        </p:spPr>
        <p:txBody>
          <a:bodyPr>
            <a:normAutofit/>
          </a:bodyPr>
          <a:lstStyle>
            <a:lvl1pPr>
              <a:defRPr sz="1200">
                <a:latin typeface="TeXGyreAdventor" pitchFamily="50" charset="-18"/>
              </a:defRPr>
            </a:lvl1pPr>
            <a:lvl2pPr>
              <a:defRPr sz="1200">
                <a:latin typeface="TeXGyreAdventor" pitchFamily="50" charset="-18"/>
              </a:defRPr>
            </a:lvl2pPr>
            <a:lvl3pPr>
              <a:defRPr sz="1200">
                <a:latin typeface="TeXGyreAdventor" pitchFamily="50" charset="-18"/>
              </a:defRPr>
            </a:lvl3pPr>
            <a:lvl4pPr>
              <a:defRPr sz="1200">
                <a:latin typeface="TeXGyreAdventor" pitchFamily="50" charset="-18"/>
              </a:defRPr>
            </a:lvl4pPr>
            <a:lvl5pPr>
              <a:defRPr sz="1200">
                <a:latin typeface="TeXGyreAdventor" pitchFamily="50" charset="-1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477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9552" y="1275606"/>
            <a:ext cx="8136904" cy="2880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AFCA0B"/>
                </a:solidFill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TITLE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539552" y="1563638"/>
            <a:ext cx="8136904" cy="280831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eXGyreAdventor" pitchFamily="50" charset="-18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 smtClean="0"/>
              <a:t>Click here to edit text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39552" y="4767263"/>
            <a:ext cx="2133600" cy="273844"/>
          </a:xfrm>
        </p:spPr>
        <p:txBody>
          <a:bodyPr/>
          <a:lstStyle/>
          <a:p>
            <a:fld id="{E56BB37C-A3D7-42B6-8CB3-A43A0E531748}" type="datetimeFigureOut">
              <a:rPr lang="hu-HU" smtClean="0"/>
              <a:t>2018.11.12.</a:t>
            </a:fld>
            <a:endParaRPr lang="hu-H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133971"/>
            <a:ext cx="8363272" cy="781595"/>
          </a:xfrm>
        </p:spPr>
        <p:txBody>
          <a:bodyPr>
            <a:normAutofit/>
          </a:bodyPr>
          <a:lstStyle>
            <a:lvl1pPr algn="l">
              <a:defRPr sz="2700">
                <a:latin typeface="TeXGyreAdventor" pitchFamily="50" charset="-18"/>
              </a:defRPr>
            </a:lvl1pPr>
          </a:lstStyle>
          <a:p>
            <a:r>
              <a:rPr lang="hu-HU" dirty="0" smtClean="0"/>
              <a:t>CLICK TO EDIT TITLE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391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9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57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B37C-A3D7-42B6-8CB3-A43A0E531748}" type="datetimeFigureOut">
              <a:rPr lang="hu-HU" smtClean="0"/>
              <a:t>2018.11.12.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F9A58-8723-49D5-B636-FDE1BA062E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98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" Target="slide1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gif"/><Relationship Id="rId18" Type="http://schemas.openxmlformats.org/officeDocument/2006/relationships/image" Target="../media/image53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1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9512" y="2139702"/>
            <a:ext cx="8856984" cy="742479"/>
          </a:xfrm>
        </p:spPr>
        <p:txBody>
          <a:bodyPr>
            <a:normAutofit fontScale="90000"/>
          </a:bodyPr>
          <a:lstStyle/>
          <a:p>
            <a:r>
              <a:rPr lang="hu-HU" sz="2800" dirty="0" smtClean="0"/>
              <a:t>Magyar Honvédség stacioner telekommunikációs hálózatának fejlesztési lehetőségei korszerű </a:t>
            </a:r>
            <a:r>
              <a:rPr lang="hu-HU" sz="2800" dirty="0" err="1" smtClean="0"/>
              <a:t>Unify</a:t>
            </a:r>
            <a:r>
              <a:rPr lang="hu-HU" sz="2800" dirty="0" smtClean="0"/>
              <a:t> rendszerek felhasználásával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Doknár András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21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7504" y="-20537"/>
            <a:ext cx="8928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Adventor" pitchFamily="50" charset="-18"/>
                <a:ea typeface="+mn-ea"/>
                <a:cs typeface="+mn-cs"/>
              </a:rPr>
              <a:t>OpenScape4000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Adventor" pitchFamily="50" charset="-18"/>
                <a:ea typeface="+mn-ea"/>
                <a:cs typeface="+mn-cs"/>
              </a:rPr>
              <a:t>Invest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Adventor" pitchFamily="50" charset="-18"/>
                <a:ea typeface="+mn-ea"/>
                <a:cs typeface="+mn-cs"/>
              </a:rPr>
              <a:t>in your future without losing your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Adventor" pitchFamily="50" charset="-18"/>
                <a:ea typeface="+mn-ea"/>
                <a:cs typeface="+mn-cs"/>
              </a:rPr>
              <a:t>heritage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XGyreAdventor" pitchFamily="50" charset="-18"/>
              <a:ea typeface="+mn-ea"/>
              <a:cs typeface="+mn-cs"/>
            </a:endParaRPr>
          </a:p>
        </p:txBody>
      </p:sp>
      <p:pic>
        <p:nvPicPr>
          <p:cNvPr id="57" name="Picture 40" descr="os10-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645" y="1664681"/>
            <a:ext cx="1020596" cy="6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0" descr="os10-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419" y="1901592"/>
            <a:ext cx="1020596" cy="6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0" descr="os10-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193" y="2127992"/>
            <a:ext cx="1020596" cy="6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zövegdoboz 61"/>
          <p:cNvSpPr txBox="1"/>
          <p:nvPr/>
        </p:nvSpPr>
        <p:spPr>
          <a:xfrm>
            <a:off x="7140378" y="1501551"/>
            <a:ext cx="183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TeXGyreAdventor" pitchFamily="50" charset="-18"/>
              </a:rPr>
              <a:t>Analóg telefonok</a:t>
            </a:r>
          </a:p>
        </p:txBody>
      </p:sp>
      <p:sp>
        <p:nvSpPr>
          <p:cNvPr id="63" name="Szövegdoboz 62"/>
          <p:cNvSpPr txBox="1"/>
          <p:nvPr/>
        </p:nvSpPr>
        <p:spPr>
          <a:xfrm>
            <a:off x="6988525" y="2977152"/>
            <a:ext cx="1981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TeXGyreAdventor" pitchFamily="50" charset="-18"/>
              </a:rPr>
              <a:t>Digitális rendszerkészülékek</a:t>
            </a:r>
          </a:p>
        </p:txBody>
      </p:sp>
      <p:pic>
        <p:nvPicPr>
          <p:cNvPr id="86" name="Kép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60" y="1613242"/>
            <a:ext cx="1077574" cy="3015508"/>
          </a:xfrm>
          <a:prstGeom prst="rect">
            <a:avLst/>
          </a:prstGeom>
        </p:spPr>
      </p:pic>
      <p:sp>
        <p:nvSpPr>
          <p:cNvPr id="88" name="Szövegdoboz 87"/>
          <p:cNvSpPr txBox="1"/>
          <p:nvPr/>
        </p:nvSpPr>
        <p:spPr>
          <a:xfrm>
            <a:off x="3656995" y="1183229"/>
            <a:ext cx="183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TeXGyreAdventor" pitchFamily="50" charset="-18"/>
              </a:rPr>
              <a:t>Rendező</a:t>
            </a:r>
            <a:endParaRPr lang="hu-HU" sz="1400" dirty="0">
              <a:latin typeface="TeXGyreAdventor" pitchFamily="50" charset="-18"/>
            </a:endParaRPr>
          </a:p>
        </p:txBody>
      </p:sp>
      <p:sp>
        <p:nvSpPr>
          <p:cNvPr id="89" name="Szövegdoboz 88"/>
          <p:cNvSpPr txBox="1"/>
          <p:nvPr/>
        </p:nvSpPr>
        <p:spPr>
          <a:xfrm>
            <a:off x="653760" y="967829"/>
            <a:ext cx="183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TeXGyreAdventor" pitchFamily="50" charset="-18"/>
              </a:rPr>
              <a:t>OpenScape4000</a:t>
            </a:r>
            <a:endParaRPr lang="hu-HU" sz="1400" dirty="0">
              <a:latin typeface="TeXGyreAdventor" pitchFamily="50" charset="-18"/>
            </a:endParaRPr>
          </a:p>
        </p:txBody>
      </p:sp>
      <p:cxnSp>
        <p:nvCxnSpPr>
          <p:cNvPr id="91" name="Szögletes összekötő 90"/>
          <p:cNvCxnSpPr>
            <a:endCxn id="57" idx="1"/>
          </p:cNvCxnSpPr>
          <p:nvPr/>
        </p:nvCxnSpPr>
        <p:spPr>
          <a:xfrm flipV="1">
            <a:off x="5116834" y="1976061"/>
            <a:ext cx="1448811" cy="332245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zögletes összekötő 91"/>
          <p:cNvCxnSpPr/>
          <p:nvPr/>
        </p:nvCxnSpPr>
        <p:spPr>
          <a:xfrm flipV="1">
            <a:off x="5078268" y="3895540"/>
            <a:ext cx="1448811" cy="332245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85" descr="os60-p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294" y="3299973"/>
            <a:ext cx="1179540" cy="86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85" descr="os60-p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423" y="3486804"/>
            <a:ext cx="1179540" cy="86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Szögletes összekötő 92"/>
          <p:cNvCxnSpPr/>
          <p:nvPr/>
        </p:nvCxnSpPr>
        <p:spPr>
          <a:xfrm flipV="1">
            <a:off x="2446070" y="2211710"/>
            <a:ext cx="1599105" cy="332246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zögletes összekötő 94"/>
          <p:cNvCxnSpPr/>
          <p:nvPr/>
        </p:nvCxnSpPr>
        <p:spPr>
          <a:xfrm flipV="1">
            <a:off x="2471644" y="3103600"/>
            <a:ext cx="1599105" cy="332246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Szövegdoboz 95"/>
          <p:cNvSpPr txBox="1"/>
          <p:nvPr/>
        </p:nvSpPr>
        <p:spPr>
          <a:xfrm>
            <a:off x="5099185" y="2857528"/>
            <a:ext cx="183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TeXGyreAdventor" pitchFamily="50" charset="-18"/>
              </a:rPr>
              <a:t>Végponti hálózat</a:t>
            </a:r>
            <a:endParaRPr lang="hu-HU" sz="1400" dirty="0">
              <a:latin typeface="TeXGyreAdventor" pitchFamily="50" charset="-18"/>
            </a:endParaRPr>
          </a:p>
        </p:txBody>
      </p:sp>
      <p:sp>
        <p:nvSpPr>
          <p:cNvPr id="97" name="Szövegdoboz 96"/>
          <p:cNvSpPr txBox="1"/>
          <p:nvPr/>
        </p:nvSpPr>
        <p:spPr>
          <a:xfrm>
            <a:off x="2317698" y="2711315"/>
            <a:ext cx="183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TeXGyreAdventor" pitchFamily="50" charset="-18"/>
              </a:rPr>
              <a:t>Rendező kábelek</a:t>
            </a:r>
            <a:endParaRPr lang="hu-HU" sz="1400" dirty="0">
              <a:latin typeface="TeXGyreAdventor" pitchFamily="50" charset="-18"/>
            </a:endParaRPr>
          </a:p>
        </p:txBody>
      </p:sp>
      <p:pic>
        <p:nvPicPr>
          <p:cNvPr id="30" name="Bild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1" y="4776948"/>
            <a:ext cx="1800200" cy="28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ild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1" y="4525182"/>
            <a:ext cx="1800200" cy="28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1" y="2861217"/>
            <a:ext cx="1800200" cy="1652495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1" y="1205033"/>
            <a:ext cx="1800200" cy="16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OpenScape4000 ismertetése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631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/>
        </p:nvSpPr>
        <p:spPr bwMode="auto">
          <a:xfrm>
            <a:off x="462774" y="195486"/>
            <a:ext cx="7907337" cy="77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tx1"/>
                </a:solidFill>
                <a:latin typeface="TeXGyreAdventor" pitchFamily="50" charset="-18"/>
              </a:rPr>
              <a:t>OpenScape</a:t>
            </a:r>
            <a:r>
              <a:rPr lang="en-US" sz="3600" dirty="0">
                <a:solidFill>
                  <a:schemeClr val="tx1"/>
                </a:solidFill>
                <a:latin typeface="TeXGyreAdventor" pitchFamily="50" charset="-18"/>
              </a:rPr>
              <a:t> 4000 </a:t>
            </a:r>
            <a:r>
              <a:rPr lang="hu-HU" sz="3600" dirty="0">
                <a:solidFill>
                  <a:schemeClr val="tx1"/>
                </a:solidFill>
                <a:latin typeface="TeXGyreAdventor" pitchFamily="50" charset="-18"/>
              </a:rPr>
              <a:t>a </a:t>
            </a:r>
            <a:r>
              <a:rPr lang="en-US" sz="3600" dirty="0">
                <a:solidFill>
                  <a:schemeClr val="tx1"/>
                </a:solidFill>
                <a:latin typeface="TeXGyreAdventor" pitchFamily="50" charset="-18"/>
              </a:rPr>
              <a:t>U</a:t>
            </a:r>
            <a:r>
              <a:rPr lang="hu-HU" sz="3600" dirty="0" err="1">
                <a:solidFill>
                  <a:schemeClr val="tx1"/>
                </a:solidFill>
                <a:latin typeface="TeXGyreAdventor" pitchFamily="50" charset="-18"/>
              </a:rPr>
              <a:t>NIFY-tól</a:t>
            </a:r>
            <a:endParaRPr lang="en-US" sz="3600" dirty="0">
              <a:solidFill>
                <a:schemeClr val="tx1"/>
              </a:solidFill>
              <a:latin typeface="TeXGyreAdventor" pitchFamily="50" charset="-18"/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458946" y="1788543"/>
            <a:ext cx="4023360" cy="29337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80 országban már bevált technológia,30 millió feletti eladott port számmal.</a:t>
            </a:r>
            <a:endParaRPr lang="en-US" sz="14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Költséghatékony választás a </a:t>
            </a:r>
            <a:r>
              <a:rPr lang="hu-HU" sz="1400" dirty="0" err="1">
                <a:solidFill>
                  <a:schemeClr val="tx1"/>
                </a:solidFill>
                <a:latin typeface="TeXGyreAdventor" pitchFamily="50" charset="-18"/>
              </a:rPr>
              <a:t>hybrid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 telefóniának köszönhetően.</a:t>
            </a:r>
            <a:endParaRPr lang="en-US" sz="14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Magas megbízhatóság.</a:t>
            </a:r>
            <a:endParaRPr lang="en-US" sz="14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Skálázható architektúra.</a:t>
            </a:r>
            <a:endParaRPr lang="en-US" sz="14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Rugalmas telepíthetőségi opciók.</a:t>
            </a:r>
            <a:endParaRPr lang="en-US" sz="14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Könnyű migráció, nagy beruházás védelemmel.</a:t>
            </a:r>
            <a:endParaRPr lang="en-US" sz="14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Nyitott </a:t>
            </a:r>
            <a:r>
              <a:rPr lang="hu-HU" sz="1400" dirty="0" err="1">
                <a:solidFill>
                  <a:schemeClr val="tx1"/>
                </a:solidFill>
                <a:latin typeface="TeXGyreAdventor" pitchFamily="50" charset="-18"/>
              </a:rPr>
              <a:t>interfacek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 támogatása.</a:t>
            </a:r>
            <a:endParaRPr lang="en-US" sz="14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</a:rPr>
              <a:t>Átfogó támogató szolgáltatások.</a:t>
            </a:r>
            <a:endParaRPr lang="en-US" sz="1400" dirty="0">
              <a:solidFill>
                <a:schemeClr val="tx1"/>
              </a:solidFill>
              <a:latin typeface="TeXGyreAdventor" pitchFamily="50" charset="-18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458946" y="1125603"/>
            <a:ext cx="4023360" cy="648000"/>
          </a:xfrm>
          <a:prstGeom prst="rect">
            <a:avLst/>
          </a:prstGeom>
          <a:solidFill>
            <a:srgbClr val="88C54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OpenScape 4000</a:t>
            </a:r>
          </a:p>
        </p:txBody>
      </p:sp>
      <p:sp>
        <p:nvSpPr>
          <p:cNvPr id="5" name="Rectangle 8"/>
          <p:cNvSpPr/>
          <p:nvPr/>
        </p:nvSpPr>
        <p:spPr>
          <a:xfrm>
            <a:off x="4665186" y="1125603"/>
            <a:ext cx="4023360" cy="648000"/>
          </a:xfrm>
          <a:prstGeom prst="rect">
            <a:avLst/>
          </a:prstGeom>
          <a:solidFill>
            <a:srgbClr val="88C54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Leading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hybrid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Communications Solution</a:t>
            </a:r>
          </a:p>
        </p:txBody>
      </p:sp>
      <p:sp>
        <p:nvSpPr>
          <p:cNvPr id="6" name="TextBox 16"/>
          <p:cNvSpPr txBox="1"/>
          <p:nvPr/>
        </p:nvSpPr>
        <p:spPr>
          <a:xfrm>
            <a:off x="4572000" y="4064755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OpenScape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4000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0262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4756626" y="1963803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Analog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0262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23"/>
          <p:cNvSpPr txBox="1"/>
          <p:nvPr/>
        </p:nvSpPr>
        <p:spPr>
          <a:xfrm>
            <a:off x="4848066" y="2329563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TDM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0262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4848066" y="2695323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DECT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0262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Picture 150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5578" y="2695323"/>
            <a:ext cx="244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29"/>
          <p:cNvCxnSpPr/>
          <p:nvPr/>
        </p:nvCxnSpPr>
        <p:spPr>
          <a:xfrm flipV="1">
            <a:off x="5292080" y="3570877"/>
            <a:ext cx="889785" cy="28233"/>
          </a:xfrm>
          <a:prstGeom prst="line">
            <a:avLst/>
          </a:prstGeom>
          <a:noFill/>
          <a:ln w="19050" cap="flat" cmpd="sng" algn="ctr">
            <a:solidFill>
              <a:srgbClr val="202628"/>
            </a:solidFill>
            <a:prstDash val="solid"/>
          </a:ln>
          <a:effectLst/>
        </p:spPr>
      </p:cxnSp>
      <p:cxnSp>
        <p:nvCxnSpPr>
          <p:cNvPr id="12" name="Straight Connector 59"/>
          <p:cNvCxnSpPr/>
          <p:nvPr/>
        </p:nvCxnSpPr>
        <p:spPr>
          <a:xfrm flipH="1">
            <a:off x="7912072" y="3682103"/>
            <a:ext cx="4307" cy="435891"/>
          </a:xfrm>
          <a:prstGeom prst="line">
            <a:avLst/>
          </a:prstGeom>
          <a:noFill/>
          <a:ln w="19050" cap="flat" cmpd="sng" algn="ctr">
            <a:solidFill>
              <a:srgbClr val="202628"/>
            </a:solidFill>
            <a:prstDash val="solid"/>
          </a:ln>
          <a:effectLst/>
        </p:spPr>
      </p:cxnSp>
      <p:pic>
        <p:nvPicPr>
          <p:cNvPr id="13" name="Picture 149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4881" y="4110038"/>
            <a:ext cx="295047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9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9166" y="4110374"/>
            <a:ext cx="295047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60"/>
          <p:cNvCxnSpPr/>
          <p:nvPr/>
        </p:nvCxnSpPr>
        <p:spPr>
          <a:xfrm flipH="1">
            <a:off x="7161035" y="3629637"/>
            <a:ext cx="643982" cy="480766"/>
          </a:xfrm>
          <a:prstGeom prst="line">
            <a:avLst/>
          </a:prstGeom>
          <a:noFill/>
          <a:ln w="19050" cap="rnd" cmpd="sng" algn="ctr">
            <a:solidFill>
              <a:srgbClr val="202628"/>
            </a:solidFill>
            <a:prstDash val="solid"/>
          </a:ln>
          <a:effectLst/>
        </p:spPr>
      </p:cxnSp>
      <p:pic>
        <p:nvPicPr>
          <p:cNvPr id="16" name="Picture 149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2195" y="3965864"/>
            <a:ext cx="295047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9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3097" y="4109434"/>
            <a:ext cx="295047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9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9626" y="4256774"/>
            <a:ext cx="295047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61"/>
          <p:cNvSpPr txBox="1"/>
          <p:nvPr/>
        </p:nvSpPr>
        <p:spPr>
          <a:xfrm>
            <a:off x="7682706" y="3061083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SoftGate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0262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20" name="Straight Connector 63"/>
          <p:cNvCxnSpPr/>
          <p:nvPr/>
        </p:nvCxnSpPr>
        <p:spPr>
          <a:xfrm>
            <a:off x="6036786" y="2375283"/>
            <a:ext cx="1463040" cy="0"/>
          </a:xfrm>
          <a:prstGeom prst="line">
            <a:avLst/>
          </a:prstGeom>
          <a:noFill/>
          <a:ln w="19050" cap="flat" cmpd="sng" algn="ctr">
            <a:solidFill>
              <a:srgbClr val="202628"/>
            </a:solidFill>
            <a:prstDash val="solid"/>
          </a:ln>
          <a:effectLst/>
        </p:spPr>
      </p:cxnSp>
      <p:grpSp>
        <p:nvGrpSpPr>
          <p:cNvPr id="21" name="Group 17"/>
          <p:cNvGrpSpPr/>
          <p:nvPr/>
        </p:nvGrpSpPr>
        <p:grpSpPr>
          <a:xfrm>
            <a:off x="7397694" y="2038406"/>
            <a:ext cx="767689" cy="457200"/>
            <a:chOff x="7432427" y="449911"/>
            <a:chExt cx="767689" cy="457200"/>
          </a:xfrm>
        </p:grpSpPr>
        <p:sp>
          <p:nvSpPr>
            <p:cNvPr id="22" name="Freeform 18"/>
            <p:cNvSpPr/>
            <p:nvPr/>
          </p:nvSpPr>
          <p:spPr>
            <a:xfrm>
              <a:off x="7472363" y="490538"/>
              <a:ext cx="711993" cy="411956"/>
            </a:xfrm>
            <a:custGeom>
              <a:avLst/>
              <a:gdLst>
                <a:gd name="connsiteX0" fmla="*/ 71437 w 711993"/>
                <a:gd name="connsiteY0" fmla="*/ 209550 h 411956"/>
                <a:gd name="connsiteX1" fmla="*/ 64293 w 711993"/>
                <a:gd name="connsiteY1" fmla="*/ 123825 h 411956"/>
                <a:gd name="connsiteX2" fmla="*/ 133350 w 711993"/>
                <a:gd name="connsiteY2" fmla="*/ 40481 h 411956"/>
                <a:gd name="connsiteX3" fmla="*/ 240506 w 711993"/>
                <a:gd name="connsiteY3" fmla="*/ 0 h 411956"/>
                <a:gd name="connsiteX4" fmla="*/ 357187 w 711993"/>
                <a:gd name="connsiteY4" fmla="*/ 28575 h 411956"/>
                <a:gd name="connsiteX5" fmla="*/ 400050 w 711993"/>
                <a:gd name="connsiteY5" fmla="*/ 80962 h 411956"/>
                <a:gd name="connsiteX6" fmla="*/ 492918 w 711993"/>
                <a:gd name="connsiteY6" fmla="*/ 83343 h 411956"/>
                <a:gd name="connsiteX7" fmla="*/ 545306 w 711993"/>
                <a:gd name="connsiteY7" fmla="*/ 135731 h 411956"/>
                <a:gd name="connsiteX8" fmla="*/ 550068 w 711993"/>
                <a:gd name="connsiteY8" fmla="*/ 185737 h 411956"/>
                <a:gd name="connsiteX9" fmla="*/ 647700 w 711993"/>
                <a:gd name="connsiteY9" fmla="*/ 192881 h 411956"/>
                <a:gd name="connsiteX10" fmla="*/ 711993 w 711993"/>
                <a:gd name="connsiteY10" fmla="*/ 278606 h 411956"/>
                <a:gd name="connsiteX11" fmla="*/ 673893 w 711993"/>
                <a:gd name="connsiteY11" fmla="*/ 390525 h 411956"/>
                <a:gd name="connsiteX12" fmla="*/ 590550 w 711993"/>
                <a:gd name="connsiteY12" fmla="*/ 411956 h 411956"/>
                <a:gd name="connsiteX13" fmla="*/ 83343 w 711993"/>
                <a:gd name="connsiteY13" fmla="*/ 404812 h 411956"/>
                <a:gd name="connsiteX14" fmla="*/ 0 w 711993"/>
                <a:gd name="connsiteY14" fmla="*/ 335756 h 411956"/>
                <a:gd name="connsiteX15" fmla="*/ 4762 w 711993"/>
                <a:gd name="connsiteY15" fmla="*/ 259556 h 411956"/>
                <a:gd name="connsiteX16" fmla="*/ 71437 w 711993"/>
                <a:gd name="connsiteY16" fmla="*/ 209550 h 41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1993" h="411956">
                  <a:moveTo>
                    <a:pt x="71437" y="209550"/>
                  </a:moveTo>
                  <a:lnTo>
                    <a:pt x="64293" y="123825"/>
                  </a:lnTo>
                  <a:lnTo>
                    <a:pt x="133350" y="40481"/>
                  </a:lnTo>
                  <a:lnTo>
                    <a:pt x="240506" y="0"/>
                  </a:lnTo>
                  <a:lnTo>
                    <a:pt x="357187" y="28575"/>
                  </a:lnTo>
                  <a:lnTo>
                    <a:pt x="400050" y="80962"/>
                  </a:lnTo>
                  <a:lnTo>
                    <a:pt x="492918" y="83343"/>
                  </a:lnTo>
                  <a:lnTo>
                    <a:pt x="545306" y="135731"/>
                  </a:lnTo>
                  <a:lnTo>
                    <a:pt x="550068" y="185737"/>
                  </a:lnTo>
                  <a:lnTo>
                    <a:pt x="647700" y="192881"/>
                  </a:lnTo>
                  <a:lnTo>
                    <a:pt x="711993" y="278606"/>
                  </a:lnTo>
                  <a:lnTo>
                    <a:pt x="673893" y="390525"/>
                  </a:lnTo>
                  <a:lnTo>
                    <a:pt x="590550" y="411956"/>
                  </a:lnTo>
                  <a:lnTo>
                    <a:pt x="83343" y="404812"/>
                  </a:lnTo>
                  <a:lnTo>
                    <a:pt x="0" y="335756"/>
                  </a:lnTo>
                  <a:lnTo>
                    <a:pt x="4762" y="259556"/>
                  </a:lnTo>
                  <a:lnTo>
                    <a:pt x="71437" y="20955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23" name="Picture 154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32427" y="449911"/>
              <a:ext cx="76768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0"/>
            <p:cNvSpPr txBox="1"/>
            <p:nvPr/>
          </p:nvSpPr>
          <p:spPr>
            <a:xfrm>
              <a:off x="7492470" y="594360"/>
              <a:ext cx="595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0262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PSTN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cxnSp>
        <p:nvCxnSpPr>
          <p:cNvPr id="25" name="Straight Connector 66"/>
          <p:cNvCxnSpPr/>
          <p:nvPr/>
        </p:nvCxnSpPr>
        <p:spPr>
          <a:xfrm>
            <a:off x="6676866" y="2421003"/>
            <a:ext cx="0" cy="792000"/>
          </a:xfrm>
          <a:prstGeom prst="line">
            <a:avLst/>
          </a:prstGeom>
          <a:noFill/>
          <a:ln w="19050" cap="flat" cmpd="sng" algn="ctr">
            <a:solidFill>
              <a:srgbClr val="202628"/>
            </a:solidFill>
            <a:prstDash val="solid"/>
          </a:ln>
          <a:effectLst/>
        </p:spPr>
      </p:cxnSp>
      <p:grpSp>
        <p:nvGrpSpPr>
          <p:cNvPr id="26" name="Group 9"/>
          <p:cNvGrpSpPr>
            <a:grpSpLocks noChangeAspect="1"/>
          </p:cNvGrpSpPr>
          <p:nvPr/>
        </p:nvGrpSpPr>
        <p:grpSpPr>
          <a:xfrm>
            <a:off x="6142860" y="3149078"/>
            <a:ext cx="1095366" cy="652350"/>
            <a:chOff x="7526876" y="531674"/>
            <a:chExt cx="639256" cy="380712"/>
          </a:xfrm>
        </p:grpSpPr>
        <p:pic>
          <p:nvPicPr>
            <p:cNvPr id="27" name="Picture 154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26876" y="531674"/>
              <a:ext cx="639256" cy="380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12"/>
            <p:cNvSpPr txBox="1"/>
            <p:nvPr/>
          </p:nvSpPr>
          <p:spPr>
            <a:xfrm>
              <a:off x="7536877" y="632803"/>
              <a:ext cx="580721" cy="23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0262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IT Infra- structure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0262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0262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(IP)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65"/>
          <p:cNvGrpSpPr/>
          <p:nvPr/>
        </p:nvGrpSpPr>
        <p:grpSpPr>
          <a:xfrm>
            <a:off x="6481942" y="2200068"/>
            <a:ext cx="381000" cy="339725"/>
            <a:chOff x="6663076" y="1973625"/>
            <a:chExt cx="381000" cy="339725"/>
          </a:xfrm>
        </p:grpSpPr>
        <p:sp>
          <p:nvSpPr>
            <p:cNvPr id="30" name="Oval 64"/>
            <p:cNvSpPr>
              <a:spLocks noChangeAspect="1"/>
            </p:cNvSpPr>
            <p:nvPr/>
          </p:nvSpPr>
          <p:spPr>
            <a:xfrm>
              <a:off x="6745288" y="2017710"/>
              <a:ext cx="237744" cy="237744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31" name="Picture 71" descr="F:\OSD²\NewCo Icons 2013\2013.10.01 NewCo Icons charcoal\Gateway-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63076" y="1973625"/>
              <a:ext cx="3810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2" name="Straight Connector 67"/>
          <p:cNvCxnSpPr/>
          <p:nvPr/>
        </p:nvCxnSpPr>
        <p:spPr>
          <a:xfrm>
            <a:off x="6036786" y="2146683"/>
            <a:ext cx="0" cy="731520"/>
          </a:xfrm>
          <a:prstGeom prst="line">
            <a:avLst/>
          </a:prstGeom>
          <a:noFill/>
          <a:ln w="19050" cap="rnd" cmpd="sng" algn="ctr">
            <a:solidFill>
              <a:srgbClr val="202628"/>
            </a:solidFill>
            <a:prstDash val="solid"/>
          </a:ln>
          <a:effectLst/>
        </p:spPr>
      </p:cxnSp>
      <p:cxnSp>
        <p:nvCxnSpPr>
          <p:cNvPr id="33" name="Straight Connector 68"/>
          <p:cNvCxnSpPr/>
          <p:nvPr/>
        </p:nvCxnSpPr>
        <p:spPr>
          <a:xfrm>
            <a:off x="5762466" y="2146683"/>
            <a:ext cx="274320" cy="0"/>
          </a:xfrm>
          <a:prstGeom prst="line">
            <a:avLst/>
          </a:prstGeom>
          <a:noFill/>
          <a:ln w="19050" cap="flat" cmpd="sng" algn="ctr">
            <a:solidFill>
              <a:srgbClr val="202628"/>
            </a:solidFill>
            <a:prstDash val="solid"/>
          </a:ln>
          <a:effectLst/>
        </p:spPr>
      </p:cxnSp>
      <p:cxnSp>
        <p:nvCxnSpPr>
          <p:cNvPr id="34" name="Straight Connector 69"/>
          <p:cNvCxnSpPr/>
          <p:nvPr/>
        </p:nvCxnSpPr>
        <p:spPr>
          <a:xfrm>
            <a:off x="5762466" y="2512443"/>
            <a:ext cx="274320" cy="0"/>
          </a:xfrm>
          <a:prstGeom prst="line">
            <a:avLst/>
          </a:prstGeom>
          <a:noFill/>
          <a:ln w="19050" cap="flat" cmpd="sng" algn="ctr">
            <a:solidFill>
              <a:srgbClr val="202628"/>
            </a:solidFill>
            <a:prstDash val="solid"/>
          </a:ln>
          <a:effectLst/>
        </p:spPr>
      </p:cxnSp>
      <p:cxnSp>
        <p:nvCxnSpPr>
          <p:cNvPr id="35" name="Straight Connector 70"/>
          <p:cNvCxnSpPr/>
          <p:nvPr/>
        </p:nvCxnSpPr>
        <p:spPr>
          <a:xfrm>
            <a:off x="5762466" y="2878203"/>
            <a:ext cx="274320" cy="0"/>
          </a:xfrm>
          <a:prstGeom prst="line">
            <a:avLst/>
          </a:prstGeom>
          <a:noFill/>
          <a:ln w="19050" cap="flat" cmpd="sng" algn="ctr">
            <a:solidFill>
              <a:srgbClr val="202628"/>
            </a:solidFill>
            <a:prstDash val="solid"/>
          </a:ln>
          <a:effectLst/>
        </p:spPr>
      </p:cxnSp>
      <p:pic>
        <p:nvPicPr>
          <p:cNvPr id="36" name="Picture 15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6706" y="2329563"/>
            <a:ext cx="371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5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6706" y="1963803"/>
            <a:ext cx="371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91" descr="F:\OSD²\NewCo Icons 2013\2013.10.01 NewCo Icons charcoal\HiPath-Basi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3666407"/>
            <a:ext cx="3540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73"/>
          <p:cNvSpPr txBox="1"/>
          <p:nvPr/>
        </p:nvSpPr>
        <p:spPr>
          <a:xfrm>
            <a:off x="6313965" y="1812226"/>
            <a:ext cx="103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OS 4000 Branch</a:t>
            </a:r>
          </a:p>
        </p:txBody>
      </p:sp>
      <p:sp>
        <p:nvSpPr>
          <p:cNvPr id="40" name="TextBox 74"/>
          <p:cNvSpPr txBox="1"/>
          <p:nvPr/>
        </p:nvSpPr>
        <p:spPr>
          <a:xfrm>
            <a:off x="5944648" y="4283883"/>
            <a:ext cx="113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HFA and SIP based users</a:t>
            </a:r>
          </a:p>
        </p:txBody>
      </p:sp>
      <p:cxnSp>
        <p:nvCxnSpPr>
          <p:cNvPr id="41" name="Straight Connector 29"/>
          <p:cNvCxnSpPr/>
          <p:nvPr/>
        </p:nvCxnSpPr>
        <p:spPr>
          <a:xfrm>
            <a:off x="7195026" y="3547271"/>
            <a:ext cx="576000" cy="0"/>
          </a:xfrm>
          <a:prstGeom prst="line">
            <a:avLst/>
          </a:prstGeom>
          <a:noFill/>
          <a:ln w="19050" cap="flat" cmpd="sng" algn="ctr">
            <a:solidFill>
              <a:srgbClr val="202628"/>
            </a:solidFill>
            <a:prstDash val="solid"/>
          </a:ln>
          <a:effectLst/>
        </p:spPr>
      </p:cxnSp>
      <p:pic>
        <p:nvPicPr>
          <p:cNvPr id="42" name="Picture 156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79544" y="3322705"/>
            <a:ext cx="466725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églalap 42"/>
          <p:cNvSpPr/>
          <p:nvPr/>
        </p:nvSpPr>
        <p:spPr>
          <a:xfrm>
            <a:off x="4920074" y="3322363"/>
            <a:ext cx="372006" cy="3072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4" name="Egyenes összekötő 43"/>
          <p:cNvCxnSpPr>
            <a:stCxn id="43" idx="1"/>
            <a:endCxn id="43" idx="3"/>
          </p:cNvCxnSpPr>
          <p:nvPr/>
        </p:nvCxnSpPr>
        <p:spPr>
          <a:xfrm>
            <a:off x="4920074" y="3476000"/>
            <a:ext cx="372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>
            <a:stCxn id="43" idx="0"/>
            <a:endCxn id="43" idx="0"/>
          </p:cNvCxnSpPr>
          <p:nvPr/>
        </p:nvCxnSpPr>
        <p:spPr>
          <a:xfrm>
            <a:off x="5106077" y="33223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églalap 45"/>
          <p:cNvSpPr/>
          <p:nvPr/>
        </p:nvSpPr>
        <p:spPr>
          <a:xfrm>
            <a:off x="4932040" y="3338082"/>
            <a:ext cx="72008" cy="137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5212612" y="3338081"/>
            <a:ext cx="72008" cy="137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Téglalap 47"/>
          <p:cNvSpPr/>
          <p:nvPr/>
        </p:nvSpPr>
        <p:spPr>
          <a:xfrm>
            <a:off x="5023153" y="3338829"/>
            <a:ext cx="72008" cy="137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Téglalap 48"/>
          <p:cNvSpPr/>
          <p:nvPr/>
        </p:nvSpPr>
        <p:spPr>
          <a:xfrm>
            <a:off x="5120451" y="3338829"/>
            <a:ext cx="72008" cy="137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TextBox 16"/>
          <p:cNvSpPr txBox="1"/>
          <p:nvPr/>
        </p:nvSpPr>
        <p:spPr>
          <a:xfrm>
            <a:off x="4269551" y="3352889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0262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AP3700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20262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/>
        </p:nvSpPr>
        <p:spPr bwMode="auto">
          <a:xfrm>
            <a:off x="462774" y="195486"/>
            <a:ext cx="7907337" cy="77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tx1"/>
                </a:solidFill>
                <a:latin typeface="TeXGyreAdventor" pitchFamily="50" charset="-18"/>
              </a:rPr>
              <a:t>OpenScape</a:t>
            </a:r>
            <a:r>
              <a:rPr lang="en-US" sz="3600" dirty="0">
                <a:solidFill>
                  <a:schemeClr val="tx1"/>
                </a:solidFill>
                <a:latin typeface="TeXGyreAdventor" pitchFamily="50" charset="-18"/>
              </a:rPr>
              <a:t> 4000 </a:t>
            </a:r>
            <a:r>
              <a:rPr lang="hu-HU" sz="3600" dirty="0">
                <a:solidFill>
                  <a:schemeClr val="tx1"/>
                </a:solidFill>
                <a:latin typeface="TeXGyreAdventor" pitchFamily="50" charset="-18"/>
              </a:rPr>
              <a:t>a </a:t>
            </a:r>
            <a:r>
              <a:rPr lang="en-US" sz="3600" dirty="0">
                <a:solidFill>
                  <a:schemeClr val="tx1"/>
                </a:solidFill>
                <a:latin typeface="TeXGyreAdventor" pitchFamily="50" charset="-18"/>
              </a:rPr>
              <a:t>U</a:t>
            </a:r>
            <a:r>
              <a:rPr lang="hu-HU" sz="3600" dirty="0" err="1">
                <a:solidFill>
                  <a:schemeClr val="tx1"/>
                </a:solidFill>
                <a:latin typeface="TeXGyreAdventor" pitchFamily="50" charset="-18"/>
              </a:rPr>
              <a:t>NIFY-tól</a:t>
            </a:r>
            <a:endParaRPr lang="en-US" sz="3600" dirty="0">
              <a:solidFill>
                <a:schemeClr val="tx1"/>
              </a:solidFill>
              <a:latin typeface="TeXGyreAdventor" pitchFamily="50" charset="-18"/>
            </a:endParaRPr>
          </a:p>
        </p:txBody>
      </p:sp>
      <p:pic>
        <p:nvPicPr>
          <p:cNvPr id="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31590"/>
            <a:ext cx="748883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0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36123" y="51470"/>
            <a:ext cx="72728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sz="3600" dirty="0" err="1">
                <a:latin typeface="TeXGyreAdventor" pitchFamily="50" charset="-18"/>
                <a:ea typeface="+mj-ea"/>
                <a:cs typeface="+mj-cs"/>
              </a:rPr>
              <a:t>OpenScape</a:t>
            </a:r>
            <a:r>
              <a:rPr lang="hu-HU" sz="3600" dirty="0">
                <a:latin typeface="TeXGyreAdventor" pitchFamily="50" charset="-18"/>
                <a:ea typeface="+mj-ea"/>
                <a:cs typeface="+mj-cs"/>
              </a:rPr>
              <a:t> 4000  alapegységei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5496" y="1259693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TeXGyreAdventor" pitchFamily="50" charset="-18"/>
              </a:rPr>
              <a:t>Vezérlő egység (</a:t>
            </a:r>
            <a:r>
              <a:rPr lang="hu-HU" sz="1400" dirty="0" err="1">
                <a:latin typeface="TeXGyreAdventor" pitchFamily="50" charset="-18"/>
              </a:rPr>
              <a:t>Common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err="1">
                <a:latin typeface="TeXGyreAdventor" pitchFamily="50" charset="-18"/>
              </a:rPr>
              <a:t>Control</a:t>
            </a:r>
            <a:r>
              <a:rPr lang="hu-HU" sz="1400" dirty="0">
                <a:latin typeface="TeXGyreAdventor" pitchFamily="50" charset="-18"/>
              </a:rPr>
              <a:t> unit)</a:t>
            </a:r>
          </a:p>
          <a:p>
            <a:pPr algn="ctr"/>
            <a:r>
              <a:rPr lang="hu-HU" sz="1400" b="1" dirty="0" err="1">
                <a:latin typeface="TeXGyreAdventor" pitchFamily="50" charset="-18"/>
              </a:rPr>
              <a:t>EcoServer</a:t>
            </a:r>
            <a:endParaRPr lang="hu-HU" sz="1400" b="1" dirty="0">
              <a:latin typeface="TeXGyreAdventor" pitchFamily="50" charset="-18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59693"/>
            <a:ext cx="3656721" cy="6463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5496" y="329183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TeXGyreAdventor" pitchFamily="50" charset="-18"/>
              </a:rPr>
              <a:t>Fizikai </a:t>
            </a:r>
            <a:r>
              <a:rPr lang="hu-HU" sz="1400" dirty="0" err="1">
                <a:latin typeface="TeXGyreAdventor" pitchFamily="50" charset="-18"/>
              </a:rPr>
              <a:t>shelf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b="1" dirty="0" smtClean="0">
                <a:latin typeface="TeXGyreAdventor" pitchFamily="50" charset="-18"/>
              </a:rPr>
              <a:t>AP3700-13</a:t>
            </a:r>
            <a:endParaRPr lang="hu-HU" sz="1400" b="1" dirty="0">
              <a:latin typeface="TeXGyreAdventor" pitchFamily="50" charset="-18"/>
            </a:endParaRPr>
          </a:p>
          <a:p>
            <a:pPr algn="ctr"/>
            <a:r>
              <a:rPr lang="hu-HU" sz="1400" dirty="0">
                <a:latin typeface="TeXGyreAdventor" pitchFamily="50" charset="-18"/>
              </a:rPr>
              <a:t>Max. 15 db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74" y="2211710"/>
            <a:ext cx="2661270" cy="277349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356513" y="1131590"/>
            <a:ext cx="2646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 algn="ctr" fontAlgn="base"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Font typeface="Wingdings" pitchFamily="2" charset="2"/>
              <a:buChar char="§"/>
              <a:defRPr/>
            </a:pPr>
            <a:r>
              <a:rPr lang="hu-HU" sz="1400" dirty="0">
                <a:latin typeface="TeXGyreAdventor" pitchFamily="50" charset="-18"/>
              </a:rPr>
              <a:t>Lehet fizikai vas, vagy virtuális környezetben </a:t>
            </a:r>
            <a:r>
              <a:rPr lang="hu-HU" sz="1400" dirty="0" smtClean="0">
                <a:latin typeface="TeXGyreAdventor" pitchFamily="50" charset="-18"/>
              </a:rPr>
              <a:t> telepíthető</a:t>
            </a:r>
            <a:endParaRPr lang="hu-HU" sz="1400" dirty="0">
              <a:latin typeface="TeXGyreAdventor" pitchFamily="50" charset="-18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940152" y="2211710"/>
            <a:ext cx="31505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 algn="ctr" fontAlgn="base"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Font typeface="Wingdings" pitchFamily="2" charset="2"/>
              <a:buChar char="§"/>
              <a:defRPr/>
            </a:pPr>
            <a:r>
              <a:rPr lang="hu-HU" sz="1400" dirty="0">
                <a:latin typeface="TeXGyreAdventor" pitchFamily="50" charset="-18"/>
              </a:rPr>
              <a:t>Az AP3700-as szekrény layer2-es összeköttetésben van az </a:t>
            </a:r>
            <a:r>
              <a:rPr lang="hu-HU" sz="1400" dirty="0" err="1" smtClean="0">
                <a:latin typeface="TeXGyreAdventor" pitchFamily="50" charset="-18"/>
              </a:rPr>
              <a:t>EcoServerrel</a:t>
            </a:r>
            <a:endParaRPr lang="hu-HU" sz="1400" dirty="0">
              <a:latin typeface="TeXGyreAdventor" pitchFamily="50" charset="-18"/>
            </a:endParaRPr>
          </a:p>
          <a:p>
            <a:pPr marL="168275" indent="-168275" algn="ctr" fontAlgn="base"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Font typeface="Wingdings" pitchFamily="2" charset="2"/>
              <a:buChar char="§"/>
              <a:defRPr/>
            </a:pPr>
            <a:r>
              <a:rPr lang="hu-HU" sz="1400" dirty="0">
                <a:latin typeface="TeXGyreAdventor" pitchFamily="50" charset="-18"/>
              </a:rPr>
              <a:t>Feladata a régi típusú kártyák meghajtása (SLMA/SLMO/DIUN2 stb.)</a:t>
            </a:r>
          </a:p>
          <a:p>
            <a:pPr marL="168275" indent="-168275" algn="ctr" fontAlgn="base"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Font typeface="Wingdings" pitchFamily="2" charset="2"/>
              <a:buChar char="§"/>
              <a:defRPr/>
            </a:pPr>
            <a:r>
              <a:rPr lang="hu-HU" sz="1400" dirty="0">
                <a:latin typeface="TeXGyreAdventor" pitchFamily="50" charset="-18"/>
              </a:rPr>
              <a:t>Valamint képes </a:t>
            </a:r>
            <a:r>
              <a:rPr lang="hu-HU" sz="1400" dirty="0" smtClean="0">
                <a:latin typeface="TeXGyreAdventor" pitchFamily="50" charset="-18"/>
              </a:rPr>
              <a:t>vezérelni </a:t>
            </a:r>
            <a:r>
              <a:rPr lang="hu-HU" sz="1400" dirty="0">
                <a:latin typeface="TeXGyreAdventor" pitchFamily="50" charset="-18"/>
              </a:rPr>
              <a:t>IP </a:t>
            </a:r>
            <a:r>
              <a:rPr lang="hu-HU" sz="1400" dirty="0" err="1">
                <a:latin typeface="TeXGyreAdventor" pitchFamily="50" charset="-18"/>
              </a:rPr>
              <a:t>gateway</a:t>
            </a:r>
            <a:r>
              <a:rPr lang="hu-HU" sz="1400" dirty="0">
                <a:latin typeface="TeXGyreAdventor" pitchFamily="50" charset="-18"/>
              </a:rPr>
              <a:t> kártyákat is. (STMI kártya család) </a:t>
            </a:r>
          </a:p>
        </p:txBody>
      </p:sp>
    </p:spTree>
    <p:extLst>
      <p:ext uri="{BB962C8B-B14F-4D97-AF65-F5344CB8AC3E}">
        <p14:creationId xmlns:p14="http://schemas.microsoft.com/office/powerpoint/2010/main" val="42708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08939" y="972473"/>
            <a:ext cx="83036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>
                <a:latin typeface="TeXGyreAdventor" pitchFamily="50" charset="-18"/>
              </a:rPr>
              <a:t>Saját túlélést biztosító lokális </a:t>
            </a:r>
            <a:r>
              <a:rPr lang="hu-HU" sz="1400" dirty="0" smtClean="0">
                <a:latin typeface="TeXGyreAdventor" pitchFamily="50" charset="-18"/>
              </a:rPr>
              <a:t>híváskezelő </a:t>
            </a:r>
            <a:endParaRPr lang="hu-HU" sz="1400" dirty="0">
              <a:latin typeface="TeXGyreAdventor" pitchFamily="50" charset="-18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latin typeface="TeXGyreAdventor" pitchFamily="50" charset="-18"/>
              </a:rPr>
              <a:t>Négy </a:t>
            </a:r>
            <a:r>
              <a:rPr lang="hu-HU" sz="1400" dirty="0">
                <a:latin typeface="TeXGyreAdventor" pitchFamily="50" charset="-18"/>
              </a:rPr>
              <a:t>beépített analóg </a:t>
            </a:r>
            <a:r>
              <a:rPr lang="hu-HU" sz="1400" dirty="0" err="1">
                <a:latin typeface="TeXGyreAdventor" pitchFamily="50" charset="-18"/>
              </a:rPr>
              <a:t>interface</a:t>
            </a:r>
            <a:r>
              <a:rPr lang="hu-HU" sz="1400" dirty="0">
                <a:latin typeface="TeXGyreAdventor" pitchFamily="50" charset="-18"/>
              </a:rPr>
              <a:t>-t tartalmaz alap </a:t>
            </a:r>
            <a:r>
              <a:rPr lang="hu-HU" sz="1400" dirty="0" smtClean="0">
                <a:latin typeface="TeXGyreAdventor" pitchFamily="50" charset="-18"/>
              </a:rPr>
              <a:t>kiépítésben</a:t>
            </a:r>
            <a:endParaRPr lang="hu-HU" sz="1400" dirty="0">
              <a:latin typeface="TeXGyreAdventor" pitchFamily="50" charset="-18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400" dirty="0">
                <a:latin typeface="TeXGyreAdventor" pitchFamily="50" charset="-18"/>
              </a:rPr>
              <a:t>Támogatja az </a:t>
            </a:r>
            <a:r>
              <a:rPr lang="hu-HU" sz="1400" dirty="0" err="1">
                <a:latin typeface="TeXGyreAdventor" pitchFamily="50" charset="-18"/>
              </a:rPr>
              <a:t>OpenScape</a:t>
            </a:r>
            <a:r>
              <a:rPr lang="hu-HU" sz="1400" dirty="0">
                <a:latin typeface="TeXGyreAdventor" pitchFamily="50" charset="-18"/>
              </a:rPr>
              <a:t> Access bővítő modulokat. Maximum 8 </a:t>
            </a:r>
            <a:r>
              <a:rPr lang="hu-HU" sz="1400" dirty="0" smtClean="0">
                <a:latin typeface="TeXGyreAdventor" pitchFamily="50" charset="-18"/>
              </a:rPr>
              <a:t>db</a:t>
            </a:r>
            <a:endParaRPr lang="hu-HU" sz="1400" dirty="0">
              <a:latin typeface="TeXGyreAdventor" pitchFamily="50" charset="-18"/>
            </a:endParaRPr>
          </a:p>
          <a:p>
            <a:r>
              <a:rPr lang="hu-HU" sz="1400" dirty="0">
                <a:latin typeface="TeXGyreAdventor" pitchFamily="50" charset="-18"/>
              </a:rPr>
              <a:t>	Ezek a bővítő modulok a következők:</a:t>
            </a:r>
          </a:p>
          <a:p>
            <a:pPr lvl="0"/>
            <a:r>
              <a:rPr lang="hu-HU" sz="1400" dirty="0">
                <a:latin typeface="TeXGyreAdventor" pitchFamily="50" charset="-18"/>
              </a:rPr>
              <a:t>		SLA : 24 analóg port analóg mellékek illetve faxok </a:t>
            </a:r>
            <a:r>
              <a:rPr lang="hu-HU" sz="1400" dirty="0" smtClean="0">
                <a:latin typeface="TeXGyreAdventor" pitchFamily="50" charset="-18"/>
              </a:rPr>
              <a:t>részére </a:t>
            </a:r>
            <a:endParaRPr lang="hu-HU" sz="1400" dirty="0">
              <a:latin typeface="TeXGyreAdventor" pitchFamily="50" charset="-18"/>
            </a:endParaRPr>
          </a:p>
          <a:p>
            <a:pPr lvl="0"/>
            <a:r>
              <a:rPr lang="hu-HU" sz="1400" dirty="0">
                <a:latin typeface="TeXGyreAdventor" pitchFamily="50" charset="-18"/>
              </a:rPr>
              <a:t>		SLO: 24 Up0/E port </a:t>
            </a:r>
            <a:r>
              <a:rPr lang="hu-HU" sz="1400" dirty="0" err="1">
                <a:latin typeface="TeXGyreAdventor" pitchFamily="50" charset="-18"/>
              </a:rPr>
              <a:t>OpenStage</a:t>
            </a:r>
            <a:r>
              <a:rPr lang="hu-HU" sz="1400" dirty="0">
                <a:latin typeface="TeXGyreAdventor" pitchFamily="50" charset="-18"/>
              </a:rPr>
              <a:t> TDM telefonok </a:t>
            </a:r>
            <a:r>
              <a:rPr lang="hu-HU" sz="1400" dirty="0" smtClean="0">
                <a:latin typeface="TeXGyreAdventor" pitchFamily="50" charset="-18"/>
              </a:rPr>
              <a:t>részére</a:t>
            </a:r>
            <a:endParaRPr lang="hu-HU" sz="1400" dirty="0">
              <a:latin typeface="TeXGyreAdventor" pitchFamily="50" charset="-18"/>
            </a:endParaRPr>
          </a:p>
          <a:p>
            <a:pPr lvl="0"/>
            <a:r>
              <a:rPr lang="hu-HU" sz="1400" dirty="0">
                <a:latin typeface="TeXGyreAdventor" pitchFamily="50" charset="-18"/>
              </a:rPr>
              <a:t>		PRI : 2 E1/T1 csatlakozás ISDN PRI </a:t>
            </a:r>
            <a:r>
              <a:rPr lang="hu-HU" sz="1400" dirty="0" smtClean="0">
                <a:latin typeface="TeXGyreAdventor" pitchFamily="50" charset="-18"/>
              </a:rPr>
              <a:t>részére</a:t>
            </a:r>
            <a:endParaRPr lang="hu-HU" sz="1400" dirty="0">
              <a:latin typeface="TeXGyreAdventor" pitchFamily="50" charset="-18"/>
            </a:endParaRPr>
          </a:p>
          <a:p>
            <a:pPr lvl="0"/>
            <a:r>
              <a:rPr lang="hu-HU" sz="1400" dirty="0">
                <a:latin typeface="TeXGyreAdventor" pitchFamily="50" charset="-18"/>
              </a:rPr>
              <a:t>		BRI : 8 S0 csatlakozás ISDN BRI </a:t>
            </a:r>
            <a:r>
              <a:rPr lang="hu-HU" sz="1400" dirty="0" smtClean="0">
                <a:latin typeface="TeXGyreAdventor" pitchFamily="50" charset="-18"/>
              </a:rPr>
              <a:t>részére</a:t>
            </a:r>
            <a:endParaRPr lang="hu-HU" sz="1400" dirty="0">
              <a:latin typeface="TeXGyreAdventor" pitchFamily="50" charset="-18"/>
            </a:endParaRPr>
          </a:p>
          <a:p>
            <a:pPr lvl="0"/>
            <a:r>
              <a:rPr lang="hu-HU" sz="1400" dirty="0">
                <a:latin typeface="TeXGyreAdventor" pitchFamily="50" charset="-18"/>
              </a:rPr>
              <a:t>		TA   : 4 analóg fővonali </a:t>
            </a:r>
            <a:r>
              <a:rPr lang="hu-HU" sz="1400" dirty="0" smtClean="0">
                <a:latin typeface="TeXGyreAdventor" pitchFamily="50" charset="-18"/>
              </a:rPr>
              <a:t>csatlakozás</a:t>
            </a:r>
            <a:endParaRPr lang="hu-HU" sz="1400" dirty="0">
              <a:latin typeface="TeXGyreAdventor" pitchFamily="50" charset="-18"/>
            </a:endParaRPr>
          </a:p>
          <a:p>
            <a:pPr lvl="0"/>
            <a:r>
              <a:rPr lang="hu-HU" sz="1400" dirty="0">
                <a:latin typeface="TeXGyreAdventor" pitchFamily="50" charset="-18"/>
              </a:rPr>
              <a:t>		SLC: </a:t>
            </a:r>
            <a:r>
              <a:rPr lang="hu-HU" sz="1400" dirty="0" err="1">
                <a:latin typeface="TeXGyreAdventor" pitchFamily="50" charset="-18"/>
              </a:rPr>
              <a:t>Cordless</a:t>
            </a:r>
            <a:r>
              <a:rPr lang="hu-HU" sz="1400" dirty="0">
                <a:latin typeface="TeXGyreAdventor" pitchFamily="50" charset="-18"/>
              </a:rPr>
              <a:t> E csatlakozás DECT telefonok </a:t>
            </a:r>
            <a:r>
              <a:rPr lang="hu-HU" sz="1400" dirty="0" smtClean="0">
                <a:latin typeface="TeXGyreAdventor" pitchFamily="50" charset="-18"/>
              </a:rPr>
              <a:t>részére</a:t>
            </a:r>
            <a:endParaRPr lang="hu-HU" sz="1400" dirty="0">
              <a:latin typeface="TeXGyreAdventor" pitchFamily="50" charset="-18"/>
            </a:endParaRPr>
          </a:p>
        </p:txBody>
      </p:sp>
      <p:sp>
        <p:nvSpPr>
          <p:cNvPr id="3" name="Titel 1"/>
          <p:cNvSpPr>
            <a:spLocks noGrp="1"/>
          </p:cNvSpPr>
          <p:nvPr/>
        </p:nvSpPr>
        <p:spPr bwMode="auto">
          <a:xfrm>
            <a:off x="307052" y="123478"/>
            <a:ext cx="8424936" cy="77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TeXGyreAdventor" pitchFamily="50" charset="-18"/>
              </a:rPr>
              <a:t>OpenScape 4000 </a:t>
            </a:r>
            <a:endParaRPr lang="hu-HU" sz="36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schemeClr val="tx1"/>
                </a:solidFill>
                <a:latin typeface="TeXGyreAdventor" pitchFamily="50" charset="-18"/>
              </a:rPr>
              <a:t>IP-n kihelyezett fokozat: </a:t>
            </a:r>
            <a:r>
              <a:rPr lang="hu-HU" sz="3600" dirty="0" err="1">
                <a:solidFill>
                  <a:schemeClr val="tx1"/>
                </a:solidFill>
                <a:latin typeface="TeXGyreAdventor" pitchFamily="50" charset="-18"/>
              </a:rPr>
              <a:t>Branch</a:t>
            </a:r>
            <a:endParaRPr lang="en-US" sz="3600" dirty="0">
              <a:solidFill>
                <a:schemeClr val="tx1"/>
              </a:solidFill>
              <a:latin typeface="TeXGyreAdventor" pitchFamily="50" charset="-18"/>
            </a:endParaRPr>
          </a:p>
        </p:txBody>
      </p:sp>
      <p:sp>
        <p:nvSpPr>
          <p:cNvPr id="4" name="Text Box 134"/>
          <p:cNvSpPr txBox="1">
            <a:spLocks noChangeArrowheads="1"/>
          </p:cNvSpPr>
          <p:nvPr/>
        </p:nvSpPr>
        <p:spPr bwMode="auto">
          <a:xfrm>
            <a:off x="323528" y="2787774"/>
            <a:ext cx="3250556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sz="900" kern="0" dirty="0" smtClean="0">
                <a:latin typeface="+mj-lt"/>
                <a:cs typeface="Arial"/>
              </a:rPr>
              <a:t>OpenScape </a:t>
            </a:r>
            <a:r>
              <a:rPr lang="de-DE" sz="900" kern="0" dirty="0">
                <a:latin typeface="+mj-lt"/>
                <a:cs typeface="Arial"/>
              </a:rPr>
              <a:t>Access modules</a:t>
            </a:r>
          </a:p>
        </p:txBody>
      </p:sp>
      <p:sp>
        <p:nvSpPr>
          <p:cNvPr id="5" name="Line 149"/>
          <p:cNvSpPr>
            <a:spLocks noChangeShapeType="1"/>
          </p:cNvSpPr>
          <p:nvPr/>
        </p:nvSpPr>
        <p:spPr bwMode="auto">
          <a:xfrm flipH="1">
            <a:off x="3632425" y="3238373"/>
            <a:ext cx="0" cy="157904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endParaRPr lang="de-DE" sz="10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6" name="Line 149"/>
          <p:cNvSpPr>
            <a:spLocks noChangeShapeType="1"/>
          </p:cNvSpPr>
          <p:nvPr/>
        </p:nvSpPr>
        <p:spPr bwMode="auto">
          <a:xfrm flipH="1">
            <a:off x="1974206" y="4130273"/>
            <a:ext cx="390161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endParaRPr lang="de-DE" sz="10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7" name="Grafik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263" y="4632914"/>
            <a:ext cx="2861497" cy="372519"/>
          </a:xfrm>
          <a:prstGeom prst="rect">
            <a:avLst/>
          </a:prstGeom>
        </p:spPr>
      </p:pic>
      <p:sp>
        <p:nvSpPr>
          <p:cNvPr id="8" name="Rectangle 176"/>
          <p:cNvSpPr>
            <a:spLocks noChangeArrowheads="1"/>
          </p:cNvSpPr>
          <p:nvPr/>
        </p:nvSpPr>
        <p:spPr bwMode="auto">
          <a:xfrm>
            <a:off x="402823" y="4392855"/>
            <a:ext cx="330212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kern="0" dirty="0" smtClean="0">
                <a:latin typeface="+mj-lt"/>
                <a:cs typeface="Arial"/>
              </a:rPr>
              <a:t>OpenScape </a:t>
            </a:r>
            <a:r>
              <a:rPr lang="en-US" sz="900" kern="0" dirty="0">
                <a:latin typeface="+mj-lt"/>
                <a:cs typeface="Arial"/>
              </a:rPr>
              <a:t>4000 Branch</a:t>
            </a:r>
          </a:p>
        </p:txBody>
      </p:sp>
      <p:pic>
        <p:nvPicPr>
          <p:cNvPr id="9" name="Picture 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095" y="3939902"/>
            <a:ext cx="2835169" cy="32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095" y="3507854"/>
            <a:ext cx="2835169" cy="32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096" y="3075806"/>
            <a:ext cx="2830673" cy="32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880"/>
          <p:cNvSpPr txBox="1"/>
          <p:nvPr/>
        </p:nvSpPr>
        <p:spPr>
          <a:xfrm>
            <a:off x="559367" y="3551784"/>
            <a:ext cx="321862" cy="461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00" b="1" kern="0" dirty="0">
                <a:solidFill>
                  <a:prstClr val="white"/>
                </a:solidFill>
                <a:latin typeface="Calibri"/>
                <a:cs typeface="Arial"/>
              </a:rPr>
              <a:t>UNIFY</a:t>
            </a:r>
          </a:p>
        </p:txBody>
      </p:sp>
      <p:pic>
        <p:nvPicPr>
          <p:cNvPr id="13" name="Picture 1362" descr="session border controller.png"/>
          <p:cNvPicPr>
            <a:picLocks noChangeAspect="1"/>
          </p:cNvPicPr>
          <p:nvPr/>
        </p:nvPicPr>
        <p:blipFill>
          <a:blip r:embed="rId6" cstate="print">
            <a:biLevel thresh="50000"/>
          </a:blip>
          <a:srcRect/>
          <a:stretch>
            <a:fillRect/>
          </a:stretch>
        </p:blipFill>
        <p:spPr bwMode="auto">
          <a:xfrm>
            <a:off x="2637912" y="4622881"/>
            <a:ext cx="227335" cy="2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35"/>
          <p:cNvSpPr>
            <a:spLocks noChangeShapeType="1"/>
          </p:cNvSpPr>
          <p:nvPr/>
        </p:nvSpPr>
        <p:spPr bwMode="auto">
          <a:xfrm>
            <a:off x="3242263" y="4815653"/>
            <a:ext cx="385665" cy="352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endParaRPr lang="de-DE" sz="10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5" name="Line 138"/>
          <p:cNvSpPr>
            <a:spLocks noChangeShapeType="1"/>
          </p:cNvSpPr>
          <p:nvPr/>
        </p:nvSpPr>
        <p:spPr bwMode="auto">
          <a:xfrm flipH="1">
            <a:off x="3242263" y="3238373"/>
            <a:ext cx="385666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endParaRPr lang="de-DE" sz="10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16" name="Picture 18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72" y="4146684"/>
            <a:ext cx="555482" cy="520214"/>
          </a:xfrm>
          <a:prstGeom prst="rect">
            <a:avLst/>
          </a:prstGeom>
        </p:spPr>
      </p:pic>
      <p:grpSp>
        <p:nvGrpSpPr>
          <p:cNvPr id="17" name="Gruppieren 906"/>
          <p:cNvGrpSpPr/>
          <p:nvPr/>
        </p:nvGrpSpPr>
        <p:grpSpPr>
          <a:xfrm>
            <a:off x="4442430" y="3075806"/>
            <a:ext cx="787770" cy="434557"/>
            <a:chOff x="8172400" y="620687"/>
            <a:chExt cx="482661" cy="287451"/>
          </a:xfrm>
        </p:grpSpPr>
        <p:pic>
          <p:nvPicPr>
            <p:cNvPr id="18" name="Picture 1540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72400" y="620687"/>
              <a:ext cx="482661" cy="287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feld 176"/>
            <p:cNvSpPr txBox="1"/>
            <p:nvPr/>
          </p:nvSpPr>
          <p:spPr>
            <a:xfrm>
              <a:off x="8248514" y="711753"/>
              <a:ext cx="231984" cy="132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700" b="1" dirty="0">
                  <a:latin typeface="+mj-lt"/>
                  <a:cs typeface="Arial"/>
                </a:rPr>
                <a:t>PSTN</a:t>
              </a:r>
            </a:p>
          </p:txBody>
        </p:sp>
      </p:grpSp>
      <p:sp>
        <p:nvSpPr>
          <p:cNvPr id="20" name="Line 149"/>
          <p:cNvSpPr>
            <a:spLocks noChangeShapeType="1"/>
          </p:cNvSpPr>
          <p:nvPr/>
        </p:nvSpPr>
        <p:spPr bwMode="auto">
          <a:xfrm flipH="1">
            <a:off x="1974206" y="4882626"/>
            <a:ext cx="390161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endParaRPr lang="de-DE" sz="10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1" name="Line 149"/>
          <p:cNvSpPr>
            <a:spLocks noChangeShapeType="1"/>
          </p:cNvSpPr>
          <p:nvPr/>
        </p:nvSpPr>
        <p:spPr bwMode="auto">
          <a:xfrm flipH="1">
            <a:off x="3242264" y="3685786"/>
            <a:ext cx="390161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endParaRPr lang="de-DE" sz="10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2" name="Line 149"/>
          <p:cNvSpPr>
            <a:spLocks noChangeShapeType="1"/>
          </p:cNvSpPr>
          <p:nvPr/>
        </p:nvSpPr>
        <p:spPr bwMode="auto">
          <a:xfrm flipH="1">
            <a:off x="3237769" y="4101506"/>
            <a:ext cx="390161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endParaRPr lang="de-DE" sz="10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3" name="Textfeld 881"/>
          <p:cNvSpPr txBox="1"/>
          <p:nvPr/>
        </p:nvSpPr>
        <p:spPr>
          <a:xfrm>
            <a:off x="523116" y="3124731"/>
            <a:ext cx="429045" cy="461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00" b="1" kern="0" dirty="0">
                <a:solidFill>
                  <a:prstClr val="white"/>
                </a:solidFill>
                <a:latin typeface="Calibri"/>
                <a:cs typeface="Arial"/>
              </a:rPr>
              <a:t>UNIFY</a:t>
            </a:r>
          </a:p>
        </p:txBody>
      </p:sp>
      <p:sp>
        <p:nvSpPr>
          <p:cNvPr id="24" name="Textfeld 880"/>
          <p:cNvSpPr txBox="1"/>
          <p:nvPr/>
        </p:nvSpPr>
        <p:spPr>
          <a:xfrm>
            <a:off x="559367" y="3988827"/>
            <a:ext cx="333421" cy="461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00" b="1" kern="0" dirty="0">
                <a:solidFill>
                  <a:prstClr val="white"/>
                </a:solidFill>
                <a:latin typeface="Calibri"/>
                <a:cs typeface="Arial"/>
              </a:rPr>
              <a:t>UNIFY</a:t>
            </a:r>
          </a:p>
        </p:txBody>
      </p:sp>
      <p:sp>
        <p:nvSpPr>
          <p:cNvPr id="25" name="Line 149"/>
          <p:cNvSpPr>
            <a:spLocks noChangeShapeType="1"/>
          </p:cNvSpPr>
          <p:nvPr/>
        </p:nvSpPr>
        <p:spPr bwMode="auto">
          <a:xfrm flipH="1">
            <a:off x="3653698" y="3414787"/>
            <a:ext cx="784413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endParaRPr lang="de-DE" sz="10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6" name="Line 149"/>
          <p:cNvSpPr>
            <a:spLocks noChangeShapeType="1"/>
          </p:cNvSpPr>
          <p:nvPr/>
        </p:nvSpPr>
        <p:spPr bwMode="auto">
          <a:xfrm flipH="1">
            <a:off x="3653698" y="4392855"/>
            <a:ext cx="424373" cy="0"/>
          </a:xfrm>
          <a:prstGeom prst="line">
            <a:avLst/>
          </a:prstGeom>
          <a:noFill/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</a:pPr>
            <a:endParaRPr lang="de-DE" sz="10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27" name="Rechteck 177"/>
          <p:cNvSpPr/>
          <p:nvPr/>
        </p:nvSpPr>
        <p:spPr>
          <a:xfrm>
            <a:off x="8236167" y="1387812"/>
            <a:ext cx="817059" cy="69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indent="-88900">
              <a:buFont typeface="Wingdings" panose="05000000000000000000" pitchFamily="2" charset="2"/>
              <a:buChar char="§"/>
            </a:pPr>
            <a:r>
              <a:rPr lang="en-US" sz="8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TDM</a:t>
            </a:r>
          </a:p>
          <a:p>
            <a:pPr marL="88900" indent="-88900">
              <a:buFont typeface="Wingdings" panose="05000000000000000000" pitchFamily="2" charset="2"/>
              <a:buChar char="§"/>
            </a:pPr>
            <a:r>
              <a:rPr lang="en-US" sz="8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Analog</a:t>
            </a:r>
          </a:p>
          <a:p>
            <a:pPr marL="88900" indent="-88900">
              <a:buFont typeface="Wingdings" panose="05000000000000000000" pitchFamily="2" charset="2"/>
              <a:buChar char="§"/>
            </a:pPr>
            <a:r>
              <a:rPr lang="en-US" sz="8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DECT</a:t>
            </a:r>
          </a:p>
          <a:p>
            <a:pPr marL="88900" indent="-88900">
              <a:buFont typeface="Wingdings" panose="05000000000000000000" pitchFamily="2" charset="2"/>
              <a:buChar char="§"/>
            </a:pPr>
            <a:r>
              <a:rPr lang="en-US" sz="8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VoIP</a:t>
            </a:r>
            <a:endParaRPr lang="en-US" sz="8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8" name="Rechteck 177"/>
          <p:cNvSpPr/>
          <p:nvPr/>
        </p:nvSpPr>
        <p:spPr>
          <a:xfrm>
            <a:off x="4755974" y="4101506"/>
            <a:ext cx="817059" cy="69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indent="-88900">
              <a:buFont typeface="Wingdings" panose="05000000000000000000" pitchFamily="2" charset="2"/>
              <a:buChar char="§"/>
            </a:pPr>
            <a:r>
              <a:rPr lang="en-US" sz="900" dirty="0" smtClean="0">
                <a:solidFill>
                  <a:schemeClr val="tx1"/>
                </a:solidFill>
              </a:rPr>
              <a:t>TDM</a:t>
            </a:r>
          </a:p>
          <a:p>
            <a:pPr marL="88900" indent="-88900">
              <a:buFont typeface="Wingdings" panose="05000000000000000000" pitchFamily="2" charset="2"/>
              <a:buChar char="§"/>
            </a:pPr>
            <a:r>
              <a:rPr lang="en-US" sz="900" dirty="0" smtClean="0">
                <a:solidFill>
                  <a:schemeClr val="tx1"/>
                </a:solidFill>
              </a:rPr>
              <a:t>Analog</a:t>
            </a:r>
          </a:p>
          <a:p>
            <a:pPr marL="88900" indent="-88900">
              <a:buFont typeface="Wingdings" panose="05000000000000000000" pitchFamily="2" charset="2"/>
              <a:buChar char="§"/>
            </a:pPr>
            <a:r>
              <a:rPr lang="en-US" sz="900" dirty="0" smtClean="0">
                <a:solidFill>
                  <a:schemeClr val="tx1"/>
                </a:solidFill>
              </a:rPr>
              <a:t>DECT</a:t>
            </a:r>
          </a:p>
          <a:p>
            <a:pPr marL="88900" indent="-88900">
              <a:buFont typeface="Wingdings" panose="05000000000000000000" pitchFamily="2" charset="2"/>
              <a:buChar char="§"/>
            </a:pPr>
            <a:r>
              <a:rPr lang="en-US" sz="900" dirty="0" smtClean="0">
                <a:solidFill>
                  <a:schemeClr val="tx1"/>
                </a:solidFill>
              </a:rPr>
              <a:t>VoIP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1434138"/>
            <a:ext cx="7704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TeXGyreAdventor" pitchFamily="50" charset="-18"/>
              </a:rPr>
              <a:t>Az </a:t>
            </a:r>
            <a:r>
              <a:rPr lang="hu-HU" sz="1600" dirty="0" err="1">
                <a:latin typeface="TeXGyreAdventor" pitchFamily="50" charset="-18"/>
              </a:rPr>
              <a:t>OpenScape</a:t>
            </a:r>
            <a:r>
              <a:rPr lang="hu-HU" sz="1600" dirty="0">
                <a:latin typeface="TeXGyreAdventor" pitchFamily="50" charset="-18"/>
              </a:rPr>
              <a:t> 4000 rendszer kiterjesztése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TeXGyreAdventor" pitchFamily="50" charset="-18"/>
              </a:rPr>
              <a:t>IP mellékek és SIP </a:t>
            </a:r>
            <a:r>
              <a:rPr lang="hu-HU" sz="1600" dirty="0" err="1">
                <a:latin typeface="TeXGyreAdventor" pitchFamily="50" charset="-18"/>
              </a:rPr>
              <a:t>trönkök</a:t>
            </a:r>
            <a:r>
              <a:rPr lang="hu-HU" sz="1600" dirty="0">
                <a:latin typeface="TeXGyreAdventor" pitchFamily="50" charset="-18"/>
              </a:rPr>
              <a:t> csatlakoztatása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TeXGyreAdventor" pitchFamily="50" charset="-18"/>
              </a:rPr>
              <a:t>Virtuális kártyák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TeXGyreAdventor" pitchFamily="50" charset="-18"/>
              </a:rPr>
              <a:t>Virtuális szerveren futtatható (</a:t>
            </a:r>
            <a:r>
              <a:rPr lang="hu-HU" sz="1600" dirty="0" err="1">
                <a:latin typeface="TeXGyreAdventor" pitchFamily="50" charset="-18"/>
              </a:rPr>
              <a:t>Suse</a:t>
            </a:r>
            <a:r>
              <a:rPr lang="hu-HU" sz="1600" dirty="0">
                <a:latin typeface="TeXGyreAdventor" pitchFamily="50" charset="-18"/>
              </a:rPr>
              <a:t> Linux)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 err="1">
                <a:latin typeface="TeXGyreAdventor" pitchFamily="50" charset="-18"/>
              </a:rPr>
              <a:t>Gatekeeper</a:t>
            </a:r>
            <a:r>
              <a:rPr lang="hu-HU" sz="1600" dirty="0">
                <a:latin typeface="TeXGyreAdventor" pitchFamily="50" charset="-18"/>
              </a:rPr>
              <a:t> redundancia (primer és szekunder </a:t>
            </a:r>
            <a:r>
              <a:rPr lang="hu-HU" sz="1600" dirty="0" err="1">
                <a:latin typeface="TeXGyreAdventor" pitchFamily="50" charset="-18"/>
              </a:rPr>
              <a:t>gateway-címekkel</a:t>
            </a:r>
            <a:r>
              <a:rPr lang="hu-HU" sz="1600" dirty="0">
                <a:latin typeface="TeXGyreAdventor" pitchFamily="50" charset="-18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TeXGyreAdventor" pitchFamily="50" charset="-18"/>
              </a:rPr>
              <a:t>Nagy sűrűségű IP végpontok kiszolgálására </a:t>
            </a:r>
            <a:r>
              <a:rPr lang="hu-HU" sz="1600" dirty="0" smtClean="0">
                <a:latin typeface="TeXGyreAdventor" pitchFamily="50" charset="-18"/>
              </a:rPr>
              <a:t>: akár </a:t>
            </a:r>
            <a:r>
              <a:rPr lang="hu-HU" sz="1600" dirty="0">
                <a:latin typeface="TeXGyreAdventor" pitchFamily="50" charset="-18"/>
              </a:rPr>
              <a:t>1000 IP végpont </a:t>
            </a:r>
            <a:r>
              <a:rPr lang="hu-HU" sz="1600" dirty="0" smtClean="0">
                <a:latin typeface="TeXGyreAdventor" pitchFamily="50" charset="-18"/>
              </a:rPr>
              <a:t>számára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TeXGyreAdventor" pitchFamily="50" charset="-18"/>
              </a:rPr>
              <a:t>Saját túlélést biztosító lokális híváskezelő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600" dirty="0">
              <a:latin typeface="TeXGyreAdventor" pitchFamily="50" charset="-18"/>
            </a:endParaRPr>
          </a:p>
        </p:txBody>
      </p:sp>
      <p:sp>
        <p:nvSpPr>
          <p:cNvPr id="3" name="Titel 1"/>
          <p:cNvSpPr>
            <a:spLocks noGrp="1"/>
          </p:cNvSpPr>
          <p:nvPr/>
        </p:nvSpPr>
        <p:spPr bwMode="auto">
          <a:xfrm>
            <a:off x="606568" y="195486"/>
            <a:ext cx="7907337" cy="77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tx1"/>
                </a:solidFill>
                <a:latin typeface="TeXGyreAdventor" pitchFamily="50" charset="-18"/>
              </a:rPr>
              <a:t>OpenScape</a:t>
            </a:r>
            <a:r>
              <a:rPr lang="en-US" sz="3600" dirty="0">
                <a:solidFill>
                  <a:schemeClr val="tx1"/>
                </a:solidFill>
                <a:latin typeface="TeXGyreAdventor" pitchFamily="50" charset="-18"/>
              </a:rPr>
              <a:t> 4000</a:t>
            </a:r>
            <a:endParaRPr lang="hu-HU" sz="36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schemeClr val="tx1"/>
                </a:solidFill>
                <a:latin typeface="TeXGyreAdventor" pitchFamily="50" charset="-18"/>
              </a:rPr>
              <a:t>IP-n kihelyezett fokozat: </a:t>
            </a:r>
            <a:r>
              <a:rPr lang="hu-HU" sz="3600" dirty="0" err="1">
                <a:solidFill>
                  <a:schemeClr val="tx1"/>
                </a:solidFill>
                <a:latin typeface="TeXGyreAdventor" pitchFamily="50" charset="-18"/>
              </a:rPr>
              <a:t>Softgate</a:t>
            </a:r>
            <a:endParaRPr lang="en-US" sz="3600" dirty="0">
              <a:solidFill>
                <a:schemeClr val="tx1"/>
              </a:solidFill>
              <a:latin typeface="TeXGyreAdventor" pitchFamily="50" charset="-1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63838"/>
            <a:ext cx="5616624" cy="132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43608" y="1275606"/>
            <a:ext cx="11167638" cy="4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tx1"/>
                </a:solidFill>
                <a:latin typeface="TeXGyreAdventor" pitchFamily="50" charset="-18"/>
              </a:rPr>
              <a:t>OpenScape</a:t>
            </a:r>
            <a:r>
              <a:rPr lang="en-US" sz="3600" dirty="0">
                <a:solidFill>
                  <a:schemeClr val="tx1"/>
                </a:solidFill>
                <a:latin typeface="TeXGyreAdventor" pitchFamily="50" charset="-18"/>
              </a:rPr>
              <a:t> 4000</a:t>
            </a:r>
            <a:endParaRPr lang="hu-HU" sz="3600" dirty="0">
              <a:solidFill>
                <a:schemeClr val="tx1"/>
              </a:solidFill>
              <a:latin typeface="TeXGyreAdventor" pitchFamily="50" charset="-18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schemeClr val="tx1"/>
                </a:solidFill>
                <a:latin typeface="TeXGyreAdventor" pitchFamily="50" charset="-18"/>
              </a:rPr>
              <a:t>IP-n kihelyezett fokozat: </a:t>
            </a:r>
            <a:r>
              <a:rPr lang="hu-HU" sz="3600" dirty="0" smtClean="0">
                <a:solidFill>
                  <a:schemeClr val="tx1"/>
                </a:solidFill>
                <a:latin typeface="TeXGyreAdventor" pitchFamily="50" charset="-18"/>
              </a:rPr>
              <a:t>Enterprise </a:t>
            </a:r>
            <a:r>
              <a:rPr lang="hu-HU" sz="3600" dirty="0" err="1" smtClean="0">
                <a:solidFill>
                  <a:schemeClr val="tx1"/>
                </a:solidFill>
                <a:latin typeface="TeXGyreAdventor" pitchFamily="50" charset="-18"/>
              </a:rPr>
              <a:t>Gateway</a:t>
            </a:r>
            <a:endParaRPr lang="en-US" sz="3600" dirty="0">
              <a:solidFill>
                <a:schemeClr val="tx1"/>
              </a:solidFill>
              <a:latin typeface="TeXGyreAdventor" pitchFamily="50" charset="-18"/>
            </a:endParaRPr>
          </a:p>
        </p:txBody>
      </p:sp>
      <p:pic>
        <p:nvPicPr>
          <p:cNvPr id="3075" name="Bild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5606"/>
            <a:ext cx="347264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3995936" y="2211710"/>
            <a:ext cx="4680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TeXGyreAdventor" pitchFamily="50" charset="-18"/>
              </a:rPr>
              <a:t>19” RACK-be szerelhető</a:t>
            </a:r>
            <a:endParaRPr lang="hu-HU" sz="1600" dirty="0">
              <a:latin typeface="TeXGyreAdventor" pitchFamily="50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TeXGyreAdventor" pitchFamily="50" charset="-18"/>
              </a:rPr>
              <a:t>TDM és IP végpontok kiszolgálása</a:t>
            </a:r>
            <a:endParaRPr lang="hu-HU" sz="1600" dirty="0">
              <a:latin typeface="TeXGyreAdventor" pitchFamily="50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TeXGyreAdventor" pitchFamily="50" charset="-18"/>
              </a:rPr>
              <a:t>Saját túlélést biztosító lokális híváskezelő </a:t>
            </a:r>
            <a:endParaRPr lang="hu-HU" sz="1600" dirty="0">
              <a:latin typeface="TeXGyreAdventor" pitchFamily="50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TeXGyreAdventor" pitchFamily="50" charset="-18"/>
              </a:rPr>
              <a:t>SBC funkciók </a:t>
            </a:r>
            <a:endParaRPr lang="hu-HU" sz="1600" dirty="0">
              <a:latin typeface="TeXGyreAdventor" pitchFamily="50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TeXGyreAdventor" pitchFamily="50" charset="-18"/>
              </a:rPr>
              <a:t>Nagyobb </a:t>
            </a:r>
            <a:r>
              <a:rPr lang="hu-HU" sz="1600" dirty="0" err="1" smtClean="0">
                <a:latin typeface="TeXGyreAdventor" pitchFamily="50" charset="-18"/>
              </a:rPr>
              <a:t>branch</a:t>
            </a:r>
            <a:r>
              <a:rPr lang="hu-HU" sz="1600" dirty="0" smtClean="0">
                <a:latin typeface="TeXGyreAdventor" pitchFamily="50" charset="-18"/>
              </a:rPr>
              <a:t> telephelyek kiszolgálására</a:t>
            </a:r>
            <a:endParaRPr lang="hu-HU" sz="1600" dirty="0">
              <a:latin typeface="TeXGyreAdventor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631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/>
        </p:nvSpPr>
        <p:spPr bwMode="auto">
          <a:xfrm>
            <a:off x="107504" y="195486"/>
            <a:ext cx="8928992" cy="77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lvl="0">
              <a:defRPr/>
            </a:pPr>
            <a:r>
              <a:rPr lang="en-US" sz="3600" dirty="0">
                <a:solidFill>
                  <a:schemeClr val="tx1"/>
                </a:solidFill>
                <a:latin typeface="TeXGyreAdventor" pitchFamily="50" charset="-18"/>
              </a:rPr>
              <a:t>OpenScape 4000 – </a:t>
            </a:r>
            <a:r>
              <a:rPr lang="hu-HU" dirty="0">
                <a:solidFill>
                  <a:schemeClr val="tx1"/>
                </a:solidFill>
                <a:latin typeface="TeXGyreAdventor" pitchFamily="50" charset="-18"/>
              </a:rPr>
              <a:t>IP </a:t>
            </a:r>
            <a:r>
              <a:rPr lang="en-US" dirty="0">
                <a:solidFill>
                  <a:schemeClr val="tx1"/>
                </a:solidFill>
                <a:latin typeface="TeXGyreAdventor" pitchFamily="50" charset="-18"/>
              </a:rPr>
              <a:t>Distributed Architecture </a:t>
            </a:r>
            <a:r>
              <a:rPr lang="hu-HU" dirty="0">
                <a:solidFill>
                  <a:schemeClr val="tx1"/>
                </a:solidFill>
                <a:latin typeface="TeXGyreAdventor" pitchFamily="50" charset="-18"/>
              </a:rPr>
              <a:t> </a:t>
            </a:r>
            <a:endParaRPr lang="en-US" dirty="0">
              <a:solidFill>
                <a:schemeClr val="tx1"/>
              </a:solidFill>
              <a:latin typeface="TeXGyreAdventor" pitchFamily="50" charset="-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03598"/>
            <a:ext cx="771504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5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92"/>
          <p:cNvSpPr/>
          <p:nvPr/>
        </p:nvSpPr>
        <p:spPr>
          <a:xfrm>
            <a:off x="2913942" y="3666162"/>
            <a:ext cx="5898478" cy="9938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SG" sz="9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Asztali </a:t>
            </a:r>
            <a:r>
              <a:rPr lang="hu-HU" sz="2800" dirty="0" smtClean="0"/>
              <a:t>készülékek áttekintés</a:t>
            </a:r>
            <a:endParaRPr lang="hu-HU" dirty="0"/>
          </a:p>
        </p:txBody>
      </p:sp>
      <p:sp>
        <p:nvSpPr>
          <p:cNvPr id="5" name="Rectangle 90"/>
          <p:cNvSpPr/>
          <p:nvPr/>
        </p:nvSpPr>
        <p:spPr>
          <a:xfrm>
            <a:off x="2872672" y="1189926"/>
            <a:ext cx="5907334" cy="10649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SG" sz="9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13" y="1906297"/>
            <a:ext cx="279771" cy="231771"/>
          </a:xfrm>
          <a:prstGeom prst="rect">
            <a:avLst/>
          </a:prstGeom>
        </p:spPr>
      </p:pic>
      <p:pic>
        <p:nvPicPr>
          <p:cNvPr id="7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33" y="1857838"/>
            <a:ext cx="764286" cy="378572"/>
          </a:xfrm>
          <a:prstGeom prst="rect">
            <a:avLst/>
          </a:prstGeom>
        </p:spPr>
      </p:pic>
      <p:pic>
        <p:nvPicPr>
          <p:cNvPr id="8" name="Picture 2" descr="D:\UserData\ef000004\Desktop\blue-ang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88" y="1872711"/>
            <a:ext cx="250586" cy="2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295244" y="1832177"/>
            <a:ext cx="1820226" cy="355465"/>
          </a:xfrm>
          <a:prstGeom prst="rect">
            <a:avLst/>
          </a:prstGeom>
          <a:noFill/>
          <a:ln>
            <a:noFill/>
          </a:ln>
        </p:spPr>
        <p:txBody>
          <a:bodyPr lIns="216000" rIns="0" anchor="ctr"/>
          <a:lstStyle/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CA" sz="1000" dirty="0">
                <a:latin typeface="Arial" charset="0"/>
              </a:rPr>
              <a:t>across entire</a:t>
            </a:r>
          </a:p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CA" sz="1000" dirty="0">
                <a:latin typeface="Arial" charset="0"/>
              </a:rPr>
              <a:t>IP portfolio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119831" y="1850393"/>
            <a:ext cx="1593927" cy="355465"/>
          </a:xfrm>
          <a:prstGeom prst="rect">
            <a:avLst/>
          </a:prstGeom>
          <a:noFill/>
          <a:ln>
            <a:noFill/>
          </a:ln>
        </p:spPr>
        <p:txBody>
          <a:bodyPr lIns="216000" rIns="0" anchor="ctr"/>
          <a:lstStyle/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CA" sz="1000" dirty="0"/>
              <a:t>“Blue Angel” award</a:t>
            </a:r>
          </a:p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CA" sz="1000" dirty="0"/>
              <a:t>for energy </a:t>
            </a:r>
            <a:r>
              <a:rPr lang="en-CA" sz="1000" dirty="0">
                <a:solidFill>
                  <a:schemeClr val="bg1"/>
                </a:solidFill>
              </a:rPr>
              <a:t>efficiency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5214488" y="1866152"/>
            <a:ext cx="1530055" cy="355465"/>
          </a:xfrm>
          <a:prstGeom prst="rect">
            <a:avLst/>
          </a:prstGeom>
          <a:noFill/>
          <a:ln>
            <a:noFill/>
          </a:ln>
        </p:spPr>
        <p:txBody>
          <a:bodyPr lIns="216000" rIns="0" anchor="ctr"/>
          <a:lstStyle/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CA" sz="1000" dirty="0"/>
              <a:t>Independently-verified</a:t>
            </a:r>
          </a:p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CA" sz="1000" dirty="0"/>
              <a:t>high audio quality</a:t>
            </a:r>
          </a:p>
        </p:txBody>
      </p:sp>
      <p:sp>
        <p:nvSpPr>
          <p:cNvPr id="12" name="Rectangle 17"/>
          <p:cNvSpPr/>
          <p:nvPr/>
        </p:nvSpPr>
        <p:spPr>
          <a:xfrm>
            <a:off x="305241" y="2467608"/>
            <a:ext cx="2610731" cy="793448"/>
          </a:xfrm>
          <a:prstGeom prst="rect">
            <a:avLst/>
          </a:prstGeom>
          <a:solidFill>
            <a:srgbClr val="7C7B7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SG" sz="3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Rectangle 21"/>
          <p:cNvSpPr/>
          <p:nvPr/>
        </p:nvSpPr>
        <p:spPr>
          <a:xfrm>
            <a:off x="778313" y="2679666"/>
            <a:ext cx="1672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srgbClr val="FFFFFF"/>
                </a:solidFill>
                <a:ea typeface="ＭＳ Ｐゴシック" pitchFamily="34" charset="-128"/>
              </a:rPr>
              <a:t>Digital Phones</a:t>
            </a:r>
            <a:endParaRPr lang="en-SG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Rectangle 16"/>
          <p:cNvSpPr/>
          <p:nvPr/>
        </p:nvSpPr>
        <p:spPr>
          <a:xfrm>
            <a:off x="294355" y="1261018"/>
            <a:ext cx="2610731" cy="793448"/>
          </a:xfrm>
          <a:prstGeom prst="rect">
            <a:avLst/>
          </a:prstGeom>
          <a:solidFill>
            <a:srgbClr val="7C7B7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SG" sz="3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Rectangle 20"/>
          <p:cNvSpPr/>
          <p:nvPr/>
        </p:nvSpPr>
        <p:spPr>
          <a:xfrm>
            <a:off x="980132" y="1481061"/>
            <a:ext cx="124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srgbClr val="FFFFFF"/>
                </a:solidFill>
                <a:ea typeface="ＭＳ Ｐゴシック" pitchFamily="34" charset="-128"/>
              </a:rPr>
              <a:t>IP Phones</a:t>
            </a:r>
            <a:endParaRPr lang="en-SG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Rectangle 25"/>
          <p:cNvSpPr/>
          <p:nvPr/>
        </p:nvSpPr>
        <p:spPr>
          <a:xfrm>
            <a:off x="294355" y="1189926"/>
            <a:ext cx="2610731" cy="1064911"/>
          </a:xfrm>
          <a:prstGeom prst="rect">
            <a:avLst/>
          </a:prstGeom>
          <a:solidFill>
            <a:srgbClr val="88C54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SG" sz="9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Rectangle 29"/>
          <p:cNvSpPr/>
          <p:nvPr/>
        </p:nvSpPr>
        <p:spPr>
          <a:xfrm>
            <a:off x="305242" y="1421739"/>
            <a:ext cx="2618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srgbClr val="FFFFFF"/>
                </a:solidFill>
                <a:ea typeface="ＭＳ Ｐゴシック" pitchFamily="34" charset="-128"/>
              </a:rPr>
              <a:t>OpenScape and </a:t>
            </a:r>
          </a:p>
          <a:p>
            <a:pPr algn="ctr" defTabSz="457200"/>
            <a:r>
              <a:rPr lang="en-US" dirty="0">
                <a:solidFill>
                  <a:srgbClr val="FFFFFF"/>
                </a:solidFill>
                <a:ea typeface="ＭＳ Ｐゴシック" pitchFamily="34" charset="-128"/>
              </a:rPr>
              <a:t>OpenStage IP Families</a:t>
            </a:r>
            <a:endParaRPr lang="en-SG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Rectangle 26"/>
          <p:cNvSpPr/>
          <p:nvPr/>
        </p:nvSpPr>
        <p:spPr>
          <a:xfrm>
            <a:off x="305241" y="2467607"/>
            <a:ext cx="2608701" cy="993820"/>
          </a:xfrm>
          <a:prstGeom prst="rect">
            <a:avLst/>
          </a:prstGeom>
          <a:solidFill>
            <a:srgbClr val="88C54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SG" sz="9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Rectangle 30"/>
          <p:cNvSpPr/>
          <p:nvPr/>
        </p:nvSpPr>
        <p:spPr>
          <a:xfrm>
            <a:off x="658569" y="2745761"/>
            <a:ext cx="1911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srgbClr val="FFFFFF"/>
                </a:solidFill>
                <a:ea typeface="ＭＳ Ｐゴシック" pitchFamily="34" charset="-128"/>
              </a:rPr>
              <a:t>OpenStage TDM</a:t>
            </a:r>
            <a:endParaRPr lang="en-SG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Rectangle 28"/>
          <p:cNvSpPr/>
          <p:nvPr/>
        </p:nvSpPr>
        <p:spPr>
          <a:xfrm>
            <a:off x="305241" y="3664672"/>
            <a:ext cx="2610731" cy="995310"/>
          </a:xfrm>
          <a:prstGeom prst="rect">
            <a:avLst/>
          </a:prstGeom>
          <a:solidFill>
            <a:srgbClr val="88C54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SG" sz="9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Rectangle 32"/>
          <p:cNvSpPr/>
          <p:nvPr/>
        </p:nvSpPr>
        <p:spPr>
          <a:xfrm>
            <a:off x="179512" y="3977661"/>
            <a:ext cx="2838855" cy="36933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 defTabSz="457200"/>
            <a:r>
              <a:rPr lang="en-US" dirty="0">
                <a:solidFill>
                  <a:srgbClr val="FFFFFF"/>
                </a:solidFill>
                <a:ea typeface="ＭＳ Ｐゴシック" pitchFamily="34" charset="-128"/>
              </a:rPr>
              <a:t>DECT &amp; WLAN</a:t>
            </a:r>
            <a:endParaRPr lang="en-SG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2" name="Grafik 78" descr="E7319_OpenScape_IP35G_blac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79" y="1291042"/>
            <a:ext cx="569843" cy="541191"/>
          </a:xfrm>
          <a:prstGeom prst="rect">
            <a:avLst/>
          </a:prstGeom>
        </p:spPr>
      </p:pic>
      <p:pic>
        <p:nvPicPr>
          <p:cNvPr id="23" name="Grafik 79" descr="E7325_OpenScape_IP55G_blac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55" y="1280639"/>
            <a:ext cx="678696" cy="561997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31" y="1277759"/>
            <a:ext cx="568326" cy="567757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59" y="1302170"/>
            <a:ext cx="649483" cy="518935"/>
          </a:xfrm>
          <a:prstGeom prst="rect">
            <a:avLst/>
          </a:prstGeom>
        </p:spPr>
      </p:pic>
      <p:pic>
        <p:nvPicPr>
          <p:cNvPr id="26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56" y="1298294"/>
            <a:ext cx="519672" cy="526687"/>
          </a:xfrm>
          <a:prstGeom prst="rect">
            <a:avLst/>
          </a:prstGeom>
        </p:spPr>
      </p:pic>
      <p:sp>
        <p:nvSpPr>
          <p:cNvPr id="27" name="Rectangle 91"/>
          <p:cNvSpPr/>
          <p:nvPr/>
        </p:nvSpPr>
        <p:spPr>
          <a:xfrm>
            <a:off x="2913942" y="2469231"/>
            <a:ext cx="5898478" cy="9938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SG" sz="9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28" name="Gruppieren 64"/>
          <p:cNvGrpSpPr/>
          <p:nvPr/>
        </p:nvGrpSpPr>
        <p:grpSpPr>
          <a:xfrm>
            <a:off x="3065613" y="2494480"/>
            <a:ext cx="5389723" cy="968568"/>
            <a:chOff x="3504098" y="917340"/>
            <a:chExt cx="5389723" cy="848528"/>
          </a:xfrm>
        </p:grpSpPr>
        <p:pic>
          <p:nvPicPr>
            <p:cNvPr id="29" name="Grafik 57" descr="OS10T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729" y="1009720"/>
              <a:ext cx="723312" cy="414632"/>
            </a:xfrm>
            <a:prstGeom prst="rect">
              <a:avLst/>
            </a:prstGeom>
          </p:spPr>
        </p:pic>
        <p:pic>
          <p:nvPicPr>
            <p:cNvPr id="30" name="Grafik 58" descr="OS60-lava_klein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735" y="917340"/>
              <a:ext cx="891726" cy="635805"/>
            </a:xfrm>
            <a:prstGeom prst="rect">
              <a:avLst/>
            </a:prstGeom>
          </p:spPr>
        </p:pic>
        <p:pic>
          <p:nvPicPr>
            <p:cNvPr id="31" name="Grafik 59" descr="U8138-openStage40-p.gif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140" y="929363"/>
              <a:ext cx="907613" cy="613773"/>
            </a:xfrm>
            <a:prstGeom prst="rect">
              <a:avLst/>
            </a:prstGeom>
          </p:spPr>
        </p:pic>
        <p:pic>
          <p:nvPicPr>
            <p:cNvPr id="32" name="Grafik 60" descr="new_Telefon A persp_lava_black.g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300" y="1016278"/>
              <a:ext cx="768680" cy="454505"/>
            </a:xfrm>
            <a:prstGeom prst="rect">
              <a:avLst/>
            </a:prstGeom>
          </p:spPr>
        </p:pic>
        <p:pic>
          <p:nvPicPr>
            <p:cNvPr id="33" name="Grafik 61" descr="OS30T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803" y="1009720"/>
              <a:ext cx="794994" cy="466523"/>
            </a:xfrm>
            <a:prstGeom prst="rect">
              <a:avLst/>
            </a:prstGeom>
          </p:spPr>
        </p:pic>
        <p:sp>
          <p:nvSpPr>
            <p:cNvPr id="34" name="Rechteck 62"/>
            <p:cNvSpPr/>
            <p:nvPr/>
          </p:nvSpPr>
          <p:spPr>
            <a:xfrm>
              <a:off x="5956563" y="1528111"/>
              <a:ext cx="2937258" cy="237757"/>
            </a:xfrm>
            <a:prstGeom prst="rect">
              <a:avLst/>
            </a:prstGeom>
            <a:noFill/>
            <a:ln>
              <a:noFill/>
            </a:ln>
          </p:spPr>
          <p:txBody>
            <a:bodyPr lIns="216000" rIns="0" anchor="ctr"/>
            <a:lstStyle/>
            <a:p>
              <a:pPr>
                <a:lnSpc>
                  <a:spcPct val="90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lang="en-US" sz="1050" dirty="0"/>
                <a:t>Incorporates latest leading edge acoustics</a:t>
              </a:r>
            </a:p>
          </p:txBody>
        </p:sp>
        <p:sp>
          <p:nvSpPr>
            <p:cNvPr id="35" name="Rechteck 63"/>
            <p:cNvSpPr/>
            <p:nvPr/>
          </p:nvSpPr>
          <p:spPr>
            <a:xfrm>
              <a:off x="3504098" y="1528111"/>
              <a:ext cx="2321618" cy="237757"/>
            </a:xfrm>
            <a:prstGeom prst="rect">
              <a:avLst/>
            </a:prstGeom>
            <a:noFill/>
            <a:ln>
              <a:noFill/>
            </a:ln>
          </p:spPr>
          <p:txBody>
            <a:bodyPr lIns="216000" rIns="0" anchor="ctr"/>
            <a:lstStyle/>
            <a:p>
              <a:pPr>
                <a:lnSpc>
                  <a:spcPct val="90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lang="en-US" sz="1050" dirty="0"/>
                <a:t>Extremely user friendly design</a:t>
              </a:r>
              <a:endParaRPr lang="de-DE" sz="1050" dirty="0"/>
            </a:p>
          </p:txBody>
        </p:sp>
      </p:grpSp>
      <p:grpSp>
        <p:nvGrpSpPr>
          <p:cNvPr id="37" name="Gruppieren 72"/>
          <p:cNvGrpSpPr/>
          <p:nvPr/>
        </p:nvGrpSpPr>
        <p:grpSpPr>
          <a:xfrm>
            <a:off x="3252023" y="3565934"/>
            <a:ext cx="5385863" cy="982536"/>
            <a:chOff x="3409570" y="1572428"/>
            <a:chExt cx="5385863" cy="982536"/>
          </a:xfrm>
        </p:grpSpPr>
        <p:pic>
          <p:nvPicPr>
            <p:cNvPr id="38" name="Grafik 66" descr="SL5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686" y="1788428"/>
              <a:ext cx="290193" cy="540000"/>
            </a:xfrm>
            <a:prstGeom prst="rect">
              <a:avLst/>
            </a:prstGeom>
          </p:spPr>
        </p:pic>
        <p:pic>
          <p:nvPicPr>
            <p:cNvPr id="39" name="Grafik 67" descr="S5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363" y="1680428"/>
              <a:ext cx="400814" cy="648000"/>
            </a:xfrm>
            <a:prstGeom prst="rect">
              <a:avLst/>
            </a:prstGeom>
          </p:spPr>
        </p:pic>
        <p:pic>
          <p:nvPicPr>
            <p:cNvPr id="40" name="Grafik 68" descr="M3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383" y="1572428"/>
              <a:ext cx="470153" cy="756000"/>
            </a:xfrm>
            <a:prstGeom prst="rect">
              <a:avLst/>
            </a:prstGeom>
          </p:spPr>
        </p:pic>
        <p:sp>
          <p:nvSpPr>
            <p:cNvPr id="41" name="Rechteck 69"/>
            <p:cNvSpPr/>
            <p:nvPr/>
          </p:nvSpPr>
          <p:spPr>
            <a:xfrm>
              <a:off x="3409570" y="2317207"/>
              <a:ext cx="2708176" cy="237757"/>
            </a:xfrm>
            <a:prstGeom prst="rect">
              <a:avLst/>
            </a:prstGeom>
            <a:noFill/>
            <a:ln>
              <a:noFill/>
            </a:ln>
          </p:spPr>
          <p:txBody>
            <a:bodyPr lIns="216000" rIns="0" anchor="ctr"/>
            <a:lstStyle/>
            <a:p>
              <a:pPr>
                <a:lnSpc>
                  <a:spcPct val="90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lang="en-US" sz="1050" dirty="0">
                  <a:solidFill>
                    <a:schemeClr val="bg1"/>
                  </a:solidFill>
                </a:rPr>
                <a:t>Reliable, </a:t>
              </a:r>
              <a:r>
                <a:rPr lang="en-US" sz="1050" dirty="0"/>
                <a:t>high quality DECT solutions</a:t>
              </a:r>
              <a:endParaRPr lang="de-DE" sz="1050" dirty="0"/>
            </a:p>
          </p:txBody>
        </p:sp>
        <p:pic>
          <p:nvPicPr>
            <p:cNvPr id="42" name="Picture 2" descr="File:OpenStage WL3 Plus Front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5967" y="1643335"/>
              <a:ext cx="595243" cy="792000"/>
            </a:xfrm>
            <a:prstGeom prst="rect">
              <a:avLst/>
            </a:prstGeom>
            <a:noFill/>
          </p:spPr>
        </p:pic>
        <p:sp>
          <p:nvSpPr>
            <p:cNvPr id="43" name="Rechteck 71"/>
            <p:cNvSpPr/>
            <p:nvPr/>
          </p:nvSpPr>
          <p:spPr>
            <a:xfrm>
              <a:off x="5888260" y="2317207"/>
              <a:ext cx="2907173" cy="237757"/>
            </a:xfrm>
            <a:prstGeom prst="rect">
              <a:avLst/>
            </a:prstGeom>
            <a:noFill/>
            <a:ln>
              <a:noFill/>
            </a:ln>
          </p:spPr>
          <p:txBody>
            <a:bodyPr lIns="216000" rIns="0" anchor="ctr"/>
            <a:lstStyle/>
            <a:p>
              <a:pPr>
                <a:lnSpc>
                  <a:spcPct val="90000"/>
                </a:lnSpc>
                <a:buClr>
                  <a:srgbClr val="FFFFFF"/>
                </a:buClr>
                <a:buSzPct val="100000"/>
                <a:buFont typeface="Arial" charset="0"/>
                <a:buNone/>
              </a:pPr>
              <a:r>
                <a:rPr lang="en-US" altLang="en-US" sz="1050" dirty="0"/>
                <a:t>Secure and seamless WLAN communication</a:t>
              </a:r>
              <a:endParaRPr lang="de-DE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90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27"/>
          <a:stretch/>
        </p:blipFill>
        <p:spPr>
          <a:xfrm>
            <a:off x="179513" y="1782462"/>
            <a:ext cx="6408712" cy="309092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494"/>
            <a:ext cx="871296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lcím 2"/>
          <p:cNvSpPr txBox="1">
            <a:spLocks/>
          </p:cNvSpPr>
          <p:nvPr/>
        </p:nvSpPr>
        <p:spPr>
          <a:xfrm>
            <a:off x="6767738" y="2211710"/>
            <a:ext cx="2268758" cy="180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800" dirty="0">
                <a:latin typeface="TeXGyreAdventor" pitchFamily="50" charset="-18"/>
              </a:rPr>
              <a:t>Költséghatékony megoldások  fokozatos VOIP technológiára való </a:t>
            </a:r>
            <a:r>
              <a:rPr lang="hu-HU" sz="1800" dirty="0" smtClean="0">
                <a:latin typeface="TeXGyreAdventor" pitchFamily="50" charset="-18"/>
              </a:rPr>
              <a:t>átálláshoz.</a:t>
            </a:r>
            <a:endParaRPr lang="hu-HU" sz="1800" dirty="0">
              <a:latin typeface="TeXGyreAdventor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1031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7907337" cy="775097"/>
          </a:xfrm>
        </p:spPr>
        <p:txBody>
          <a:bodyPr>
            <a:noAutofit/>
          </a:bodyPr>
          <a:lstStyle/>
          <a:p>
            <a:r>
              <a:rPr lang="hu-HU" sz="3600" dirty="0"/>
              <a:t>Asztali készülékek új generációja 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25" y="3147814"/>
            <a:ext cx="2631201" cy="177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9582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38" y="3101107"/>
            <a:ext cx="2587027" cy="20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2486398" y="393032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TeXGyreAdventor" pitchFamily="50" charset="-18"/>
              </a:rPr>
              <a:t>Desk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err="1">
                <a:latin typeface="TeXGyreAdventor" pitchFamily="50" charset="-18"/>
              </a:rPr>
              <a:t>Phone</a:t>
            </a:r>
            <a:r>
              <a:rPr lang="hu-HU" sz="1400" dirty="0">
                <a:latin typeface="TeXGyreAdventor" pitchFamily="50" charset="-18"/>
              </a:rPr>
              <a:t> CP100 SIP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2057573" y="178385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TeXGyreAdventor" pitchFamily="50" charset="-18"/>
              </a:rPr>
              <a:t>Desk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err="1">
                <a:latin typeface="TeXGyreAdventor" pitchFamily="50" charset="-18"/>
              </a:rPr>
              <a:t>Phone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smtClean="0">
                <a:latin typeface="TeXGyreAdventor" pitchFamily="50" charset="-18"/>
              </a:rPr>
              <a:t>CP200 SIP &amp; HFA</a:t>
            </a:r>
            <a:endParaRPr lang="hu-HU" sz="1400" dirty="0">
              <a:latin typeface="TeXGyreAdventor" pitchFamily="50" charset="-18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7187520" y="3651455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TeXGyreAdventor" pitchFamily="50" charset="-18"/>
              </a:rPr>
              <a:t>Desk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err="1">
                <a:latin typeface="TeXGyreAdventor" pitchFamily="50" charset="-18"/>
              </a:rPr>
              <a:t>Phone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smtClean="0">
                <a:latin typeface="TeXGyreAdventor" pitchFamily="50" charset="-18"/>
              </a:rPr>
              <a:t>CP400 SIP &amp; HFA</a:t>
            </a:r>
            <a:endParaRPr lang="hu-HU" sz="1400" dirty="0">
              <a:latin typeface="TeXGyreAdventor" pitchFamily="50" charset="-18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38" y="1010018"/>
            <a:ext cx="2361626" cy="209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zövegdoboz 22"/>
          <p:cNvSpPr txBox="1"/>
          <p:nvPr/>
        </p:nvSpPr>
        <p:spPr>
          <a:xfrm>
            <a:off x="7190743" y="1797575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TeXGyreAdventor" pitchFamily="50" charset="-18"/>
              </a:rPr>
              <a:t>Desk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err="1">
                <a:latin typeface="TeXGyreAdventor" pitchFamily="50" charset="-18"/>
              </a:rPr>
              <a:t>Phone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smtClean="0">
                <a:latin typeface="TeXGyreAdventor" pitchFamily="50" charset="-18"/>
              </a:rPr>
              <a:t>CP600 SIP &amp; HFA</a:t>
            </a:r>
            <a:endParaRPr lang="hu-HU" sz="1400" dirty="0">
              <a:latin typeface="TeXGyreAdventor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28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7907337" cy="775097"/>
          </a:xfrm>
        </p:spPr>
        <p:txBody>
          <a:bodyPr>
            <a:noAutofit/>
          </a:bodyPr>
          <a:lstStyle/>
          <a:p>
            <a:r>
              <a:rPr lang="hu-HU" sz="3600" dirty="0"/>
              <a:t>Asztali készülékek új generációja </a:t>
            </a:r>
            <a:endParaRPr lang="en-US" sz="36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331640" y="4103975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TeXGyreAdventor" pitchFamily="50" charset="-18"/>
              </a:rPr>
              <a:t>Desk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err="1">
                <a:latin typeface="TeXGyreAdventor" pitchFamily="50" charset="-18"/>
              </a:rPr>
              <a:t>Phone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smtClean="0">
                <a:latin typeface="TeXGyreAdventor" pitchFamily="50" charset="-18"/>
              </a:rPr>
              <a:t>IP35G </a:t>
            </a:r>
          </a:p>
          <a:p>
            <a:pPr algn="ctr"/>
            <a:r>
              <a:rPr lang="hu-HU" sz="1400" dirty="0" smtClean="0">
                <a:latin typeface="TeXGyreAdventor" pitchFamily="50" charset="-18"/>
              </a:rPr>
              <a:t>HFA</a:t>
            </a:r>
            <a:endParaRPr lang="hu-HU" sz="1400" dirty="0">
              <a:latin typeface="TeXGyreAdventor" pitchFamily="50" charset="-18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508104" y="403853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TeXGyreAdventor" pitchFamily="50" charset="-18"/>
              </a:rPr>
              <a:t>Desk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err="1">
                <a:latin typeface="TeXGyreAdventor" pitchFamily="50" charset="-18"/>
              </a:rPr>
              <a:t>Phone</a:t>
            </a:r>
            <a:r>
              <a:rPr lang="hu-HU" sz="1400" dirty="0">
                <a:latin typeface="TeXGyreAdventor" pitchFamily="50" charset="-18"/>
              </a:rPr>
              <a:t> </a:t>
            </a:r>
            <a:r>
              <a:rPr lang="hu-HU" sz="1400" dirty="0" smtClean="0">
                <a:latin typeface="TeXGyreAdventor" pitchFamily="50" charset="-18"/>
              </a:rPr>
              <a:t>IP 55G  HFA</a:t>
            </a:r>
            <a:endParaRPr lang="hu-HU" sz="1400" dirty="0">
              <a:latin typeface="TeXGyreAdventor" pitchFamily="50" charset="-1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4009"/>
            <a:ext cx="2376264" cy="2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48" y="1217995"/>
            <a:ext cx="2629272" cy="284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25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Fejlesztési </a:t>
            </a:r>
            <a:r>
              <a:rPr lang="hu-HU" dirty="0" smtClean="0"/>
              <a:t>lehetőségek </a:t>
            </a:r>
            <a:r>
              <a:rPr lang="hu-HU" dirty="0" err="1" smtClean="0"/>
              <a:t>OpenScape</a:t>
            </a:r>
            <a:r>
              <a:rPr lang="hu-HU" dirty="0" smtClean="0"/>
              <a:t> </a:t>
            </a:r>
            <a:r>
              <a:rPr lang="hu-HU" dirty="0"/>
              <a:t>UC</a:t>
            </a:r>
          </a:p>
        </p:txBody>
      </p:sp>
    </p:spTree>
    <p:extLst>
      <p:ext uri="{BB962C8B-B14F-4D97-AF65-F5344CB8AC3E}">
        <p14:creationId xmlns:p14="http://schemas.microsoft.com/office/powerpoint/2010/main" val="39998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7907337" cy="775097"/>
          </a:xfrm>
        </p:spPr>
        <p:txBody>
          <a:bodyPr>
            <a:noAutofit/>
          </a:bodyPr>
          <a:lstStyle/>
          <a:p>
            <a:r>
              <a:rPr lang="hu-HU" sz="3600" dirty="0" err="1" smtClean="0"/>
              <a:t>OpenScape</a:t>
            </a:r>
            <a:r>
              <a:rPr lang="hu-HU" sz="3600" dirty="0" smtClean="0"/>
              <a:t> UC</a:t>
            </a:r>
            <a:endParaRPr lang="en-US" sz="3600" dirty="0"/>
          </a:p>
        </p:txBody>
      </p:sp>
      <p:sp>
        <p:nvSpPr>
          <p:cNvPr id="6" name="Rectangle 51"/>
          <p:cNvSpPr/>
          <p:nvPr/>
        </p:nvSpPr>
        <p:spPr>
          <a:xfrm>
            <a:off x="539552" y="1419622"/>
            <a:ext cx="7864557" cy="1076325"/>
          </a:xfrm>
          <a:prstGeom prst="rect">
            <a:avLst/>
          </a:prstGeom>
          <a:solidFill>
            <a:srgbClr val="20262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2997003" y="2419747"/>
            <a:ext cx="4400550" cy="2065884"/>
            <a:chOff x="3095625" y="2828925"/>
            <a:chExt cx="4400550" cy="2065884"/>
          </a:xfrm>
        </p:grpSpPr>
        <p:sp>
          <p:nvSpPr>
            <p:cNvPr id="8" name="TextBox 62"/>
            <p:cNvSpPr txBox="1"/>
            <p:nvPr/>
          </p:nvSpPr>
          <p:spPr>
            <a:xfrm>
              <a:off x="4441274" y="4556255"/>
              <a:ext cx="1609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02628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Voice Platforms</a:t>
              </a:r>
            </a:p>
          </p:txBody>
        </p:sp>
        <p:grpSp>
          <p:nvGrpSpPr>
            <p:cNvPr id="9" name="Group 68"/>
            <p:cNvGrpSpPr/>
            <p:nvPr/>
          </p:nvGrpSpPr>
          <p:grpSpPr>
            <a:xfrm>
              <a:off x="3095625" y="2828925"/>
              <a:ext cx="4400550" cy="1733550"/>
              <a:chOff x="3095625" y="2828925"/>
              <a:chExt cx="4400550" cy="1733550"/>
            </a:xfrm>
          </p:grpSpPr>
          <p:grpSp>
            <p:nvGrpSpPr>
              <p:cNvPr id="10" name="Group 60"/>
              <p:cNvGrpSpPr/>
              <p:nvPr/>
            </p:nvGrpSpPr>
            <p:grpSpPr>
              <a:xfrm>
                <a:off x="3095625" y="3371850"/>
                <a:ext cx="2085975" cy="1190625"/>
                <a:chOff x="2838450" y="3467100"/>
                <a:chExt cx="2085975" cy="1190625"/>
              </a:xfrm>
            </p:grpSpPr>
            <p:sp>
              <p:nvSpPr>
                <p:cNvPr id="20" name="Rectangle 52"/>
                <p:cNvSpPr/>
                <p:nvPr/>
              </p:nvSpPr>
              <p:spPr>
                <a:xfrm>
                  <a:off x="2838450" y="3467100"/>
                  <a:ext cx="2085975" cy="1190625"/>
                </a:xfrm>
                <a:prstGeom prst="rect">
                  <a:avLst/>
                </a:prstGeom>
                <a:solidFill>
                  <a:srgbClr val="202628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1" name="TextBox 17"/>
                <p:cNvSpPr txBox="1"/>
                <p:nvPr/>
              </p:nvSpPr>
              <p:spPr>
                <a:xfrm>
                  <a:off x="3092599" y="4251030"/>
                  <a:ext cx="15776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OpenScape 4000</a:t>
                  </a:r>
                </a:p>
              </p:txBody>
            </p:sp>
            <p:pic>
              <p:nvPicPr>
                <p:cNvPr id="22" name="Picture 58" descr="PM training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3490" y="3647527"/>
                  <a:ext cx="569165" cy="605385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61"/>
              <p:cNvGrpSpPr/>
              <p:nvPr/>
            </p:nvGrpSpPr>
            <p:grpSpPr>
              <a:xfrm>
                <a:off x="5410200" y="3371850"/>
                <a:ext cx="2085975" cy="1190625"/>
                <a:chOff x="5153025" y="3467100"/>
                <a:chExt cx="2085975" cy="1190625"/>
              </a:xfrm>
            </p:grpSpPr>
            <p:sp>
              <p:nvSpPr>
                <p:cNvPr id="17" name="Rectangle 36"/>
                <p:cNvSpPr/>
                <p:nvPr/>
              </p:nvSpPr>
              <p:spPr>
                <a:xfrm>
                  <a:off x="5153025" y="3467100"/>
                  <a:ext cx="2085975" cy="1190625"/>
                </a:xfrm>
                <a:prstGeom prst="rect">
                  <a:avLst/>
                </a:prstGeom>
                <a:solidFill>
                  <a:srgbClr val="202628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8" name="TextBox 39"/>
                <p:cNvSpPr txBox="1"/>
                <p:nvPr/>
              </p:nvSpPr>
              <p:spPr>
                <a:xfrm>
                  <a:off x="5407174" y="4251030"/>
                  <a:ext cx="16190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OpenScape Voice</a:t>
                  </a:r>
                </a:p>
              </p:txBody>
            </p:sp>
            <p:pic>
              <p:nvPicPr>
                <p:cNvPr id="19" name="Picture 59" descr="PM training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25190" y="3647527"/>
                  <a:ext cx="569165" cy="605385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67"/>
              <p:cNvGrpSpPr/>
              <p:nvPr/>
            </p:nvGrpSpPr>
            <p:grpSpPr>
              <a:xfrm>
                <a:off x="4267200" y="2828925"/>
                <a:ext cx="1990725" cy="647700"/>
                <a:chOff x="4010025" y="2828925"/>
                <a:chExt cx="1990725" cy="647700"/>
              </a:xfrm>
            </p:grpSpPr>
            <p:sp>
              <p:nvSpPr>
                <p:cNvPr id="13" name="Freeform 63"/>
                <p:cNvSpPr/>
                <p:nvPr/>
              </p:nvSpPr>
              <p:spPr>
                <a:xfrm>
                  <a:off x="4010025" y="3152775"/>
                  <a:ext cx="1990725" cy="0"/>
                </a:xfrm>
                <a:custGeom>
                  <a:avLst/>
                  <a:gdLst>
                    <a:gd name="connsiteX0" fmla="*/ 0 w 1990725"/>
                    <a:gd name="connsiteY0" fmla="*/ 0 h 0"/>
                    <a:gd name="connsiteX1" fmla="*/ 1990725 w 199072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725">
                      <a:moveTo>
                        <a:pt x="0" y="0"/>
                      </a:moveTo>
                      <a:lnTo>
                        <a:pt x="1990725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202628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4" name="Freeform 64"/>
                <p:cNvSpPr/>
                <p:nvPr/>
              </p:nvSpPr>
              <p:spPr>
                <a:xfrm>
                  <a:off x="4552950" y="3143250"/>
                  <a:ext cx="9525" cy="333375"/>
                </a:xfrm>
                <a:custGeom>
                  <a:avLst/>
                  <a:gdLst>
                    <a:gd name="connsiteX0" fmla="*/ 0 w 9525"/>
                    <a:gd name="connsiteY0" fmla="*/ 0 h 333375"/>
                    <a:gd name="connsiteX1" fmla="*/ 9525 w 9525"/>
                    <a:gd name="connsiteY1" fmla="*/ 33337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33375">
                      <a:moveTo>
                        <a:pt x="0" y="0"/>
                      </a:moveTo>
                      <a:lnTo>
                        <a:pt x="9525" y="333375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202628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5" name="Freeform 65"/>
                <p:cNvSpPr/>
                <p:nvPr/>
              </p:nvSpPr>
              <p:spPr>
                <a:xfrm>
                  <a:off x="5486400" y="3133725"/>
                  <a:ext cx="9525" cy="333375"/>
                </a:xfrm>
                <a:custGeom>
                  <a:avLst/>
                  <a:gdLst>
                    <a:gd name="connsiteX0" fmla="*/ 0 w 9525"/>
                    <a:gd name="connsiteY0" fmla="*/ 0 h 333375"/>
                    <a:gd name="connsiteX1" fmla="*/ 9525 w 9525"/>
                    <a:gd name="connsiteY1" fmla="*/ 33337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33375">
                      <a:moveTo>
                        <a:pt x="0" y="0"/>
                      </a:moveTo>
                      <a:lnTo>
                        <a:pt x="9525" y="333375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202628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6" name="Freeform 66"/>
                <p:cNvSpPr/>
                <p:nvPr/>
              </p:nvSpPr>
              <p:spPr>
                <a:xfrm>
                  <a:off x="5000625" y="2828925"/>
                  <a:ext cx="9525" cy="333375"/>
                </a:xfrm>
                <a:custGeom>
                  <a:avLst/>
                  <a:gdLst>
                    <a:gd name="connsiteX0" fmla="*/ 0 w 9525"/>
                    <a:gd name="connsiteY0" fmla="*/ 0 h 333375"/>
                    <a:gd name="connsiteX1" fmla="*/ 9525 w 9525"/>
                    <a:gd name="connsiteY1" fmla="*/ 33337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33375">
                      <a:moveTo>
                        <a:pt x="0" y="0"/>
                      </a:moveTo>
                      <a:lnTo>
                        <a:pt x="9525" y="333375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202628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</p:grpSp>
      </p:grpSp>
      <p:grpSp>
        <p:nvGrpSpPr>
          <p:cNvPr id="23" name="Gruppieren 55"/>
          <p:cNvGrpSpPr/>
          <p:nvPr/>
        </p:nvGrpSpPr>
        <p:grpSpPr>
          <a:xfrm>
            <a:off x="593718" y="1435203"/>
            <a:ext cx="7541005" cy="1045163"/>
            <a:chOff x="692340" y="1844381"/>
            <a:chExt cx="7541005" cy="1045163"/>
          </a:xfrm>
        </p:grpSpPr>
        <p:grpSp>
          <p:nvGrpSpPr>
            <p:cNvPr id="24" name="Group 44"/>
            <p:cNvGrpSpPr/>
            <p:nvPr/>
          </p:nvGrpSpPr>
          <p:grpSpPr>
            <a:xfrm>
              <a:off x="4183465" y="1844381"/>
              <a:ext cx="1518364" cy="1045163"/>
              <a:chOff x="6069640" y="970159"/>
              <a:chExt cx="1518364" cy="1045163"/>
            </a:xfrm>
          </p:grpSpPr>
          <p:pic>
            <p:nvPicPr>
              <p:cNvPr id="40" name="Picture 8" descr="OpenScape UC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1023" y="970159"/>
                <a:ext cx="555599" cy="528960"/>
              </a:xfrm>
              <a:prstGeom prst="rect">
                <a:avLst/>
              </a:prstGeom>
            </p:spPr>
          </p:pic>
          <p:sp>
            <p:nvSpPr>
              <p:cNvPr id="41" name="TextBox 22"/>
              <p:cNvSpPr txBox="1"/>
              <p:nvPr/>
            </p:nvSpPr>
            <p:spPr>
              <a:xfrm>
                <a:off x="6069640" y="1492102"/>
                <a:ext cx="15183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Unified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Communications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5" name="Group 47"/>
            <p:cNvGrpSpPr/>
            <p:nvPr/>
          </p:nvGrpSpPr>
          <p:grpSpPr>
            <a:xfrm>
              <a:off x="692340" y="1898542"/>
              <a:ext cx="851515" cy="991002"/>
              <a:chOff x="2400433" y="1024320"/>
              <a:chExt cx="851515" cy="991002"/>
            </a:xfrm>
          </p:grpSpPr>
          <p:pic>
            <p:nvPicPr>
              <p:cNvPr id="38" name="Picture 26" descr="contact center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5871" y="1024320"/>
                <a:ext cx="420638" cy="420638"/>
              </a:xfrm>
              <a:prstGeom prst="rect">
                <a:avLst/>
              </a:prstGeom>
            </p:spPr>
          </p:pic>
          <p:sp>
            <p:nvSpPr>
              <p:cNvPr id="39" name="TextBox 28"/>
              <p:cNvSpPr txBox="1"/>
              <p:nvPr/>
            </p:nvSpPr>
            <p:spPr>
              <a:xfrm>
                <a:off x="2400433" y="1492102"/>
                <a:ext cx="8515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Contact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Center</a:t>
                </a:r>
              </a:p>
            </p:txBody>
          </p:sp>
        </p:grpSp>
        <p:grpSp>
          <p:nvGrpSpPr>
            <p:cNvPr id="26" name="Group 46"/>
            <p:cNvGrpSpPr/>
            <p:nvPr/>
          </p:nvGrpSpPr>
          <p:grpSpPr>
            <a:xfrm>
              <a:off x="1594224" y="1912259"/>
              <a:ext cx="1239442" cy="977285"/>
              <a:chOff x="3311371" y="1038037"/>
              <a:chExt cx="1239442" cy="977285"/>
            </a:xfrm>
          </p:grpSpPr>
          <p:pic>
            <p:nvPicPr>
              <p:cNvPr id="36" name="Picture 29" descr="web collaboration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014" y="1038037"/>
                <a:ext cx="390157" cy="393205"/>
              </a:xfrm>
              <a:prstGeom prst="rect">
                <a:avLst/>
              </a:prstGeom>
            </p:spPr>
          </p:pic>
          <p:sp>
            <p:nvSpPr>
              <p:cNvPr id="37" name="TextBox 30"/>
              <p:cNvSpPr txBox="1"/>
              <p:nvPr/>
            </p:nvSpPr>
            <p:spPr>
              <a:xfrm>
                <a:off x="3311371" y="1492102"/>
                <a:ext cx="12394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Web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Collaboration</a:t>
                </a:r>
              </a:p>
            </p:txBody>
          </p:sp>
        </p:grpSp>
        <p:grpSp>
          <p:nvGrpSpPr>
            <p:cNvPr id="27" name="Group 45"/>
            <p:cNvGrpSpPr/>
            <p:nvPr/>
          </p:nvGrpSpPr>
          <p:grpSpPr>
            <a:xfrm>
              <a:off x="2884035" y="1929023"/>
              <a:ext cx="1249061" cy="960521"/>
              <a:chOff x="4678161" y="1054801"/>
              <a:chExt cx="1249061" cy="960521"/>
            </a:xfrm>
          </p:grpSpPr>
          <p:pic>
            <p:nvPicPr>
              <p:cNvPr id="34" name="Picture 31" descr="voice conferencing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8468" y="1054801"/>
                <a:ext cx="408446" cy="359676"/>
              </a:xfrm>
              <a:prstGeom prst="rect">
                <a:avLst/>
              </a:prstGeom>
            </p:spPr>
          </p:pic>
          <p:sp>
            <p:nvSpPr>
              <p:cNvPr id="35" name="TextBox 32"/>
              <p:cNvSpPr txBox="1"/>
              <p:nvPr/>
            </p:nvSpPr>
            <p:spPr>
              <a:xfrm>
                <a:off x="4678161" y="1492102"/>
                <a:ext cx="12490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Video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Conferencing</a:t>
                </a:r>
              </a:p>
            </p:txBody>
          </p:sp>
        </p:grpSp>
        <p:grpSp>
          <p:nvGrpSpPr>
            <p:cNvPr id="28" name="Group 43"/>
            <p:cNvGrpSpPr/>
            <p:nvPr/>
          </p:nvGrpSpPr>
          <p:grpSpPr>
            <a:xfrm>
              <a:off x="5986234" y="1925975"/>
              <a:ext cx="1050288" cy="963569"/>
              <a:chOff x="7694327" y="1051753"/>
              <a:chExt cx="1050288" cy="963569"/>
            </a:xfrm>
          </p:grpSpPr>
          <p:pic>
            <p:nvPicPr>
              <p:cNvPr id="32" name="Picture 41" descr="optimize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6586" y="1051753"/>
                <a:ext cx="365772" cy="365772"/>
              </a:xfrm>
              <a:prstGeom prst="rect">
                <a:avLst/>
              </a:prstGeom>
            </p:spPr>
          </p:pic>
          <p:sp>
            <p:nvSpPr>
              <p:cNvPr id="33" name="TextBox 42"/>
              <p:cNvSpPr txBox="1"/>
              <p:nvPr/>
            </p:nvSpPr>
            <p:spPr>
              <a:xfrm>
                <a:off x="7694327" y="1492102"/>
                <a:ext cx="10502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Unified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Messaging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9" name="Gruppieren 53"/>
            <p:cNvGrpSpPr/>
            <p:nvPr/>
          </p:nvGrpSpPr>
          <p:grpSpPr>
            <a:xfrm>
              <a:off x="7540527" y="1910245"/>
              <a:ext cx="692818" cy="761877"/>
              <a:chOff x="7540527" y="1910245"/>
              <a:chExt cx="692818" cy="761877"/>
            </a:xfrm>
          </p:grpSpPr>
          <p:pic>
            <p:nvPicPr>
              <p:cNvPr id="30" name="Picture 2" descr="C:\LocalData\Cliparts &amp; Templates\Icons\Circuit\circuit_icon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659584" y="1910245"/>
                <a:ext cx="481368" cy="488571"/>
              </a:xfrm>
              <a:prstGeom prst="rect">
                <a:avLst/>
              </a:prstGeom>
              <a:noFill/>
            </p:spPr>
          </p:pic>
          <p:sp>
            <p:nvSpPr>
              <p:cNvPr id="31" name="TextBox 42"/>
              <p:cNvSpPr txBox="1"/>
              <p:nvPr/>
            </p:nvSpPr>
            <p:spPr>
              <a:xfrm>
                <a:off x="7540527" y="2364345"/>
                <a:ext cx="6928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Circuit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82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7907337" cy="775097"/>
          </a:xfrm>
        </p:spPr>
        <p:txBody>
          <a:bodyPr>
            <a:noAutofit/>
          </a:bodyPr>
          <a:lstStyle/>
          <a:p>
            <a:r>
              <a:rPr lang="hu-HU" sz="3600" dirty="0" err="1" smtClean="0"/>
              <a:t>OpenScape</a:t>
            </a:r>
            <a:r>
              <a:rPr lang="hu-HU" sz="3600" dirty="0" smtClean="0"/>
              <a:t> UC</a:t>
            </a:r>
            <a:endParaRPr lang="en-US" sz="3600" dirty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51520" y="1347614"/>
            <a:ext cx="4957948" cy="338324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hu-HU" sz="2000" dirty="0">
                <a:solidFill>
                  <a:srgbClr val="AFCA0B"/>
                </a:solidFill>
                <a:latin typeface="TeXGyreAdventor" pitchFamily="50" charset="-18"/>
              </a:rPr>
              <a:t>Egységes kommunikációs platform a </a:t>
            </a:r>
            <a:r>
              <a:rPr lang="hu-HU" sz="2000" dirty="0" err="1">
                <a:solidFill>
                  <a:srgbClr val="AFCA0B"/>
                </a:solidFill>
                <a:latin typeface="TeXGyreAdventor" pitchFamily="50" charset="-18"/>
              </a:rPr>
              <a:t>Unify</a:t>
            </a:r>
            <a:r>
              <a:rPr lang="hu-HU" sz="2000" dirty="0">
                <a:solidFill>
                  <a:srgbClr val="AFCA0B"/>
                </a:solidFill>
                <a:latin typeface="TeXGyreAdventor" pitchFamily="50" charset="-18"/>
              </a:rPr>
              <a:t> portfóliójában </a:t>
            </a:r>
          </a:p>
          <a:p>
            <a:pPr lvl="0">
              <a:spcBef>
                <a:spcPts val="600"/>
              </a:spcBef>
            </a:pPr>
            <a:endParaRPr lang="hu-HU" kern="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Dokumentum megosztás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Chat és csoportmunka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Videó konferencia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Mobil integráció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Egy szám szolgáltatás</a:t>
            </a:r>
          </a:p>
        </p:txBody>
      </p:sp>
      <p:pic>
        <p:nvPicPr>
          <p:cNvPr id="2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03598"/>
            <a:ext cx="3474720" cy="2171700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499742"/>
            <a:ext cx="2639051" cy="19025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09" y="2920332"/>
            <a:ext cx="2637110" cy="1450411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54" y="3962330"/>
            <a:ext cx="1748582" cy="11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7907337" cy="775097"/>
          </a:xfrm>
        </p:spPr>
        <p:txBody>
          <a:bodyPr>
            <a:noAutofit/>
          </a:bodyPr>
          <a:lstStyle/>
          <a:p>
            <a:r>
              <a:rPr lang="hu-HU" sz="3600" dirty="0" err="1" smtClean="0"/>
              <a:t>OpenScape</a:t>
            </a:r>
            <a:r>
              <a:rPr lang="hu-HU" sz="3600" dirty="0" smtClean="0"/>
              <a:t> Web </a:t>
            </a:r>
            <a:r>
              <a:rPr lang="hu-HU" sz="3600" dirty="0" err="1" smtClean="0"/>
              <a:t>Collaboration</a:t>
            </a:r>
            <a:endParaRPr lang="en-US" sz="36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419622"/>
            <a:ext cx="6168035" cy="3456384"/>
          </a:xfrm>
          <a:prstGeom prst="rect">
            <a:avLst/>
          </a:prstGeo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Legyen elérhető bárhonnan találkozóihoz</a:t>
            </a:r>
            <a:endParaRPr lang="en-US" sz="2000" dirty="0">
              <a:latin typeface="TeXGyreAdventor" pitchFamily="50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Gyors hozzáférést biztosít konferenciákhoz akkor is ha késésben van</a:t>
            </a:r>
            <a:endParaRPr lang="en-US" sz="2000" dirty="0">
              <a:latin typeface="TeXGyreAdventor" pitchFamily="50" charset="-18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Gyorsan</a:t>
            </a:r>
            <a:r>
              <a:rPr lang="en-US" sz="2000" dirty="0">
                <a:latin typeface="TeXGyreAdventor" pitchFamily="50" charset="-18"/>
              </a:rPr>
              <a:t>, </a:t>
            </a:r>
            <a:r>
              <a:rPr lang="hu-HU" sz="2000" dirty="0">
                <a:latin typeface="TeXGyreAdventor" pitchFamily="50" charset="-18"/>
              </a:rPr>
              <a:t>költséghatékonyan</a:t>
            </a:r>
            <a:r>
              <a:rPr lang="en-US" sz="2000" dirty="0">
                <a:latin typeface="TeXGyreAdventor" pitchFamily="50" charset="-18"/>
              </a:rPr>
              <a:t>, </a:t>
            </a:r>
            <a:r>
              <a:rPr lang="hu-HU" sz="2000" dirty="0">
                <a:latin typeface="TeXGyreAdventor" pitchFamily="50" charset="-18"/>
              </a:rPr>
              <a:t>és kis IT erőfordítással telepíthető</a:t>
            </a:r>
            <a:r>
              <a:rPr lang="en-US" sz="2000" dirty="0">
                <a:latin typeface="TeXGyreAdventor" pitchFamily="50" charset="-18"/>
              </a:rPr>
              <a:t> </a:t>
            </a:r>
            <a:endParaRPr lang="hu-HU" sz="2000" dirty="0">
              <a:latin typeface="TeXGyreAdventor" pitchFamily="50" charset="-18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TeXGyreAdventor" pitchFamily="50" charset="-18"/>
              </a:rPr>
              <a:t>Integr</a:t>
            </a:r>
            <a:r>
              <a:rPr lang="hu-HU" sz="2000" dirty="0">
                <a:latin typeface="TeXGyreAdventor" pitchFamily="50" charset="-18"/>
              </a:rPr>
              <a:t>ált hang</a:t>
            </a:r>
            <a:r>
              <a:rPr lang="en-US" sz="2000" dirty="0">
                <a:latin typeface="TeXGyreAdventor" pitchFamily="50" charset="-18"/>
              </a:rPr>
              <a:t>, </a:t>
            </a:r>
            <a:r>
              <a:rPr lang="hu-HU" sz="2000" dirty="0">
                <a:latin typeface="TeXGyreAdventor" pitchFamily="50" charset="-18"/>
              </a:rPr>
              <a:t>szöveg</a:t>
            </a:r>
            <a:r>
              <a:rPr lang="en-US" sz="2000" dirty="0">
                <a:latin typeface="TeXGyreAdventor" pitchFamily="50" charset="-18"/>
              </a:rPr>
              <a:t>, </a:t>
            </a:r>
            <a:r>
              <a:rPr lang="hu-HU" sz="2000" dirty="0">
                <a:latin typeface="TeXGyreAdventor" pitchFamily="50" charset="-18"/>
              </a:rPr>
              <a:t>adat</a:t>
            </a:r>
            <a:r>
              <a:rPr lang="en-US" sz="2000" dirty="0">
                <a:latin typeface="TeXGyreAdventor" pitchFamily="50" charset="-18"/>
              </a:rPr>
              <a:t>, web, </a:t>
            </a:r>
            <a:r>
              <a:rPr lang="hu-HU" sz="2000" dirty="0">
                <a:latin typeface="TeXGyreAdventor" pitchFamily="50" charset="-18"/>
              </a:rPr>
              <a:t>és több résztvevős </a:t>
            </a:r>
            <a:r>
              <a:rPr lang="en-US" sz="2000" dirty="0">
                <a:latin typeface="TeXGyreAdventor" pitchFamily="50" charset="-18"/>
              </a:rPr>
              <a:t>H.264 </a:t>
            </a:r>
            <a:r>
              <a:rPr lang="hu-HU" sz="2000" dirty="0">
                <a:latin typeface="TeXGyreAdventor" pitchFamily="50" charset="-18"/>
              </a:rPr>
              <a:t>asztali video konferencia</a:t>
            </a:r>
            <a:endParaRPr lang="en-US" sz="2000" dirty="0">
              <a:latin typeface="TeXGyreAdventor" pitchFamily="50" charset="-18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Működik </a:t>
            </a:r>
            <a:r>
              <a:rPr lang="en-US" sz="2000" dirty="0">
                <a:latin typeface="TeXGyreAdventor" pitchFamily="50" charset="-18"/>
              </a:rPr>
              <a:t>Windows </a:t>
            </a:r>
            <a:r>
              <a:rPr lang="hu-HU" sz="2000" dirty="0">
                <a:latin typeface="TeXGyreAdventor" pitchFamily="50" charset="-18"/>
              </a:rPr>
              <a:t>és</a:t>
            </a:r>
            <a:r>
              <a:rPr lang="en-US" sz="2000" dirty="0">
                <a:latin typeface="TeXGyreAdventor" pitchFamily="50" charset="-18"/>
              </a:rPr>
              <a:t> MAC OS X</a:t>
            </a:r>
            <a:r>
              <a:rPr lang="hu-HU" sz="2000" dirty="0">
                <a:latin typeface="TeXGyreAdventor" pitchFamily="50" charset="-18"/>
              </a:rPr>
              <a:t> környezetben is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Rendkívül biztonságos </a:t>
            </a:r>
            <a:r>
              <a:rPr lang="en-US" sz="2000" dirty="0">
                <a:latin typeface="TeXGyreAdventor" pitchFamily="50" charset="-18"/>
              </a:rPr>
              <a:t>256-bit AES </a:t>
            </a:r>
            <a:r>
              <a:rPr lang="hu-HU" sz="2000" dirty="0">
                <a:latin typeface="TeXGyreAdventor" pitchFamily="50" charset="-18"/>
              </a:rPr>
              <a:t>titkosítás</a:t>
            </a:r>
            <a:endParaRPr lang="en-US" sz="2000" dirty="0">
              <a:latin typeface="TeXGyreAdventor" pitchFamily="50" charset="-18"/>
            </a:endParaRPr>
          </a:p>
        </p:txBody>
      </p:sp>
      <p:pic>
        <p:nvPicPr>
          <p:cNvPr id="4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288" y="1173994"/>
            <a:ext cx="1765124" cy="127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4445" y="1349527"/>
            <a:ext cx="481956" cy="9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4216" y="2461482"/>
            <a:ext cx="642200" cy="18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14" y="2441574"/>
            <a:ext cx="980765" cy="227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7907337" cy="775097"/>
          </a:xfrm>
        </p:spPr>
        <p:txBody>
          <a:bodyPr>
            <a:noAutofit/>
          </a:bodyPr>
          <a:lstStyle/>
          <a:p>
            <a:r>
              <a:rPr lang="hu-HU" sz="3600" dirty="0" err="1" smtClean="0"/>
              <a:t>OpenScape</a:t>
            </a:r>
            <a:r>
              <a:rPr lang="hu-HU" sz="3600" dirty="0" smtClean="0"/>
              <a:t> Video </a:t>
            </a:r>
            <a:r>
              <a:rPr lang="hu-HU" sz="3600" dirty="0" err="1" smtClean="0"/>
              <a:t>Conferencing</a:t>
            </a:r>
            <a:endParaRPr lang="en-US" sz="36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491630"/>
            <a:ext cx="5269128" cy="33832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kern="0" dirty="0" smtClean="0">
                <a:solidFill>
                  <a:srgbClr val="88C540"/>
                </a:solidFill>
                <a:latin typeface="+mn-lt"/>
                <a:cs typeface="+mn-cs"/>
              </a:rPr>
              <a:t/>
            </a:r>
            <a:br>
              <a:rPr lang="en-US" kern="0" dirty="0" smtClean="0">
                <a:solidFill>
                  <a:srgbClr val="88C540"/>
                </a:solidFill>
                <a:latin typeface="+mn-lt"/>
                <a:cs typeface="+mn-cs"/>
              </a:rPr>
            </a:br>
            <a:r>
              <a:rPr lang="en-US" sz="2000" dirty="0">
                <a:solidFill>
                  <a:srgbClr val="AFCA0B"/>
                </a:solidFill>
                <a:latin typeface="TeXGyreAdventor" pitchFamily="50" charset="-18"/>
              </a:rPr>
              <a:t>E</a:t>
            </a:r>
            <a:r>
              <a:rPr lang="hu-HU" sz="2000" dirty="0" err="1">
                <a:solidFill>
                  <a:srgbClr val="AFCA0B"/>
                </a:solidFill>
                <a:latin typeface="TeXGyreAdventor" pitchFamily="50" charset="-18"/>
              </a:rPr>
              <a:t>gyszerű</a:t>
            </a:r>
            <a:r>
              <a:rPr lang="en-US" sz="2000" dirty="0">
                <a:solidFill>
                  <a:srgbClr val="AFCA0B"/>
                </a:solidFill>
                <a:latin typeface="TeXGyreAdventor" pitchFamily="50" charset="-18"/>
              </a:rPr>
              <a:t>, </a:t>
            </a:r>
            <a:r>
              <a:rPr lang="en-US" sz="2000" dirty="0" err="1">
                <a:solidFill>
                  <a:srgbClr val="AFCA0B"/>
                </a:solidFill>
                <a:latin typeface="TeXGyreAdventor" pitchFamily="50" charset="-18"/>
              </a:rPr>
              <a:t>inte</a:t>
            </a:r>
            <a:r>
              <a:rPr lang="hu-HU" sz="2000" dirty="0" err="1">
                <a:solidFill>
                  <a:srgbClr val="AFCA0B"/>
                </a:solidFill>
                <a:latin typeface="TeXGyreAdventor" pitchFamily="50" charset="-18"/>
              </a:rPr>
              <a:t>grált</a:t>
            </a:r>
            <a:r>
              <a:rPr lang="en-US" sz="2000" dirty="0">
                <a:solidFill>
                  <a:srgbClr val="AFCA0B"/>
                </a:solidFill>
                <a:latin typeface="TeXGyreAdventor" pitchFamily="50" charset="-18"/>
              </a:rPr>
              <a:t> </a:t>
            </a:r>
            <a:r>
              <a:rPr lang="hu-HU" sz="2000" dirty="0">
                <a:solidFill>
                  <a:srgbClr val="AFCA0B"/>
                </a:solidFill>
                <a:latin typeface="TeXGyreAdventor" pitchFamily="50" charset="-18"/>
              </a:rPr>
              <a:t>és</a:t>
            </a:r>
            <a:r>
              <a:rPr lang="en-US" sz="2000" dirty="0">
                <a:solidFill>
                  <a:srgbClr val="AFCA0B"/>
                </a:solidFill>
                <a:latin typeface="TeXGyreAdventor" pitchFamily="50" charset="-18"/>
              </a:rPr>
              <a:t> </a:t>
            </a:r>
            <a:r>
              <a:rPr lang="hu-HU" sz="2000" dirty="0">
                <a:solidFill>
                  <a:srgbClr val="AFCA0B"/>
                </a:solidFill>
                <a:latin typeface="TeXGyreAdventor" pitchFamily="50" charset="-18"/>
              </a:rPr>
              <a:t>megfizethető</a:t>
            </a:r>
            <a:r>
              <a:rPr lang="en-US" sz="2000" dirty="0">
                <a:solidFill>
                  <a:srgbClr val="AFCA0B"/>
                </a:solidFill>
                <a:latin typeface="TeXGyreAdventor" pitchFamily="50" charset="-18"/>
              </a:rPr>
              <a:t>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Közös szabványok együttműködésekhez</a:t>
            </a:r>
            <a:endParaRPr lang="en-US" sz="2000" dirty="0">
              <a:latin typeface="TeXGyreAdventor" pitchFamily="50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Egységes adminisztráció</a:t>
            </a:r>
            <a:endParaRPr lang="en-US" sz="2000" dirty="0">
              <a:latin typeface="TeXGyreAdventor" pitchFamily="50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Egységes felhasználói élmény</a:t>
            </a:r>
            <a:endParaRPr lang="en-US" sz="2000" dirty="0">
              <a:latin typeface="TeXGyreAdventor" pitchFamily="50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Mindenütt elérhető rugalmas hozzáférés</a:t>
            </a:r>
            <a:endParaRPr lang="en-US" sz="2000" dirty="0">
              <a:latin typeface="TeXGyreAdventor" pitchFamily="50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latin typeface="TeXGyreAdventor" pitchFamily="50" charset="-18"/>
              </a:rPr>
              <a:t>Teljesen integrált </a:t>
            </a:r>
            <a:r>
              <a:rPr lang="en-US" sz="2000" dirty="0">
                <a:latin typeface="TeXGyreAdventor" pitchFamily="50" charset="-18"/>
              </a:rPr>
              <a:t>UC media, </a:t>
            </a:r>
            <a:r>
              <a:rPr lang="hu-HU" sz="2000" dirty="0">
                <a:latin typeface="TeXGyreAdventor" pitchFamily="50" charset="-18"/>
              </a:rPr>
              <a:t>jelenlét információ</a:t>
            </a:r>
            <a:r>
              <a:rPr lang="en-US" sz="2000" dirty="0">
                <a:latin typeface="TeXGyreAdventor" pitchFamily="50" charset="-18"/>
              </a:rPr>
              <a:t>, </a:t>
            </a:r>
            <a:r>
              <a:rPr lang="hu-HU" sz="2000" dirty="0">
                <a:latin typeface="TeXGyreAdventor" pitchFamily="50" charset="-18"/>
              </a:rPr>
              <a:t>és</a:t>
            </a:r>
            <a:r>
              <a:rPr lang="en-US" sz="2000" dirty="0">
                <a:latin typeface="TeXGyreAdventor" pitchFamily="50" charset="-18"/>
              </a:rPr>
              <a:t> </a:t>
            </a:r>
            <a:r>
              <a:rPr lang="hu-HU" sz="2000" dirty="0">
                <a:latin typeface="TeXGyreAdventor" pitchFamily="50" charset="-18"/>
              </a:rPr>
              <a:t>vállalati címtár</a:t>
            </a:r>
            <a:endParaRPr lang="en-US" sz="2000" dirty="0">
              <a:latin typeface="TeXGyreAdventor" pitchFamily="50" charset="-18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50" y="1059582"/>
            <a:ext cx="2252359" cy="1588972"/>
          </a:xfrm>
          <a:prstGeom prst="rect">
            <a:avLst/>
          </a:prstGeom>
        </p:spPr>
      </p:pic>
      <p:pic>
        <p:nvPicPr>
          <p:cNvPr id="5" name="Grafik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05" y="2827515"/>
            <a:ext cx="2375496" cy="1616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62" y="1806052"/>
            <a:ext cx="1930183" cy="12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OpenScape</a:t>
            </a:r>
            <a:r>
              <a:rPr lang="hu-HU" dirty="0" smtClean="0"/>
              <a:t> </a:t>
            </a:r>
            <a:r>
              <a:rPr lang="hu-HU" dirty="0" err="1" smtClean="0"/>
              <a:t>Unified</a:t>
            </a:r>
            <a:r>
              <a:rPr lang="hu-HU" dirty="0" smtClean="0"/>
              <a:t> </a:t>
            </a:r>
            <a:r>
              <a:rPr lang="hu-HU" dirty="0" err="1" smtClean="0"/>
              <a:t>Messaging</a:t>
            </a:r>
            <a:r>
              <a:rPr lang="hu-HU" dirty="0" smtClean="0"/>
              <a:t> :         </a:t>
            </a:r>
            <a:r>
              <a:rPr lang="hu-HU" dirty="0" err="1" smtClean="0"/>
              <a:t>Xpressions</a:t>
            </a:r>
            <a:endParaRPr lang="hu-HU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1275606"/>
            <a:ext cx="5400600" cy="33832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Több mint egyszerű hangposta</a:t>
            </a:r>
            <a:r>
              <a:rPr lang="en-US" sz="2000" dirty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. </a:t>
            </a:r>
            <a:endParaRPr lang="hu-HU" sz="2000" dirty="0" smtClean="0">
              <a:solidFill>
                <a:srgbClr val="AFCA0B"/>
              </a:solidFill>
              <a:latin typeface="TeXGyreAdventor" pitchFamily="50" charset="-1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smtClean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A </a:t>
            </a:r>
            <a:r>
              <a:rPr lang="en-US" sz="2000" b="1" dirty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Unified </a:t>
            </a:r>
            <a:r>
              <a:rPr lang="hu-HU" sz="2000" b="1" dirty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M</a:t>
            </a:r>
            <a:r>
              <a:rPr lang="en-US" sz="2000" b="1" dirty="0" err="1" smtClean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essaging</a:t>
            </a:r>
            <a:r>
              <a:rPr lang="en-US" sz="2000" b="1" dirty="0" smtClean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 </a:t>
            </a:r>
            <a:r>
              <a:rPr lang="hu-HU" sz="2000" dirty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egységes központosított felület a különböző üzenetek kezelésére.</a:t>
            </a:r>
            <a:endParaRPr lang="en-US" sz="2000" dirty="0">
              <a:solidFill>
                <a:srgbClr val="AFCA0B"/>
              </a:solidFill>
              <a:latin typeface="TeXGyreAdventor" pitchFamily="50" charset="-18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2000" dirty="0">
                <a:latin typeface="TeXGyreAdventor" pitchFamily="50" charset="-18"/>
                <a:cs typeface="+mn-cs"/>
              </a:rPr>
              <a:t>Egy központi </a:t>
            </a:r>
            <a:r>
              <a:rPr lang="hu-HU" sz="2000" dirty="0" err="1">
                <a:latin typeface="TeXGyreAdventor" pitchFamily="50" charset="-18"/>
                <a:cs typeface="+mn-cs"/>
              </a:rPr>
              <a:t>inbox</a:t>
            </a:r>
            <a:r>
              <a:rPr lang="hu-HU" sz="2000" dirty="0">
                <a:latin typeface="TeXGyreAdventor" pitchFamily="50" charset="-18"/>
                <a:cs typeface="+mn-cs"/>
              </a:rPr>
              <a:t> minden üzenettípusnak</a:t>
            </a:r>
            <a:r>
              <a:rPr lang="en-US" sz="2000" dirty="0">
                <a:latin typeface="TeXGyreAdventor" pitchFamily="50" charset="-18"/>
                <a:cs typeface="+mn-cs"/>
              </a:rPr>
              <a:t>– voice, email, fax </a:t>
            </a:r>
            <a:r>
              <a:rPr lang="hu-HU" sz="2000" dirty="0">
                <a:latin typeface="TeXGyreAdventor" pitchFamily="50" charset="-18"/>
                <a:cs typeface="+mn-cs"/>
              </a:rPr>
              <a:t>,</a:t>
            </a:r>
            <a:r>
              <a:rPr lang="en-US" sz="2000" dirty="0">
                <a:latin typeface="TeXGyreAdventor" pitchFamily="50" charset="-18"/>
                <a:cs typeface="+mn-cs"/>
              </a:rPr>
              <a:t> SMS</a:t>
            </a:r>
            <a:r>
              <a:rPr lang="hu-HU" sz="2000" dirty="0">
                <a:latin typeface="TeXGyreAdventor" pitchFamily="50" charset="-18"/>
                <a:cs typeface="+mn-cs"/>
              </a:rPr>
              <a:t>.</a:t>
            </a:r>
            <a:r>
              <a:rPr lang="en-US" sz="2000" dirty="0">
                <a:latin typeface="TeXGyreAdventor" pitchFamily="50" charset="-18"/>
                <a:cs typeface="+mn-cs"/>
              </a:rPr>
              <a:t>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latin typeface="TeXGyreAdventor" pitchFamily="50" charset="-18"/>
                <a:cs typeface="+mn-cs"/>
              </a:rPr>
              <a:t>Mobil </a:t>
            </a:r>
            <a:r>
              <a:rPr lang="hu-HU" sz="2000" dirty="0">
                <a:latin typeface="TeXGyreAdventor" pitchFamily="50" charset="-18"/>
                <a:cs typeface="+mn-cs"/>
              </a:rPr>
              <a:t>és</a:t>
            </a:r>
            <a:r>
              <a:rPr lang="en-US" sz="2000" dirty="0">
                <a:latin typeface="TeXGyreAdventor" pitchFamily="50" charset="-18"/>
                <a:cs typeface="+mn-cs"/>
              </a:rPr>
              <a:t> home-based </a:t>
            </a:r>
            <a:r>
              <a:rPr lang="hu-HU" sz="2000" dirty="0">
                <a:latin typeface="TeXGyreAdventor" pitchFamily="50" charset="-18"/>
                <a:cs typeface="+mn-cs"/>
              </a:rPr>
              <a:t>dolgozók folyamatos kapcsolatban.</a:t>
            </a:r>
            <a:endParaRPr lang="en-US" sz="2000" dirty="0">
              <a:latin typeface="TeXGyreAdventor" pitchFamily="50" charset="-18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2000" dirty="0">
                <a:latin typeface="TeXGyreAdventor" pitchFamily="50" charset="-18"/>
                <a:cs typeface="+mn-cs"/>
              </a:rPr>
              <a:t>Hatékonyabb, rugalmasabb munkavégzés.</a:t>
            </a:r>
            <a:endParaRPr lang="en-US" sz="2000" dirty="0">
              <a:latin typeface="TeXGyreAdventor" pitchFamily="50" charset="-18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2000" dirty="0">
                <a:latin typeface="TeXGyreAdventor" pitchFamily="50" charset="-18"/>
                <a:cs typeface="+mn-cs"/>
              </a:rPr>
              <a:t>Mindenhonnan elérhető.</a:t>
            </a:r>
            <a:endParaRPr lang="en-US" sz="2000" dirty="0">
              <a:latin typeface="TeXGyreAdventor" pitchFamily="50" charset="-18"/>
              <a:cs typeface="+mn-cs"/>
            </a:endParaRP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87774"/>
            <a:ext cx="2450328" cy="1786329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82059"/>
            <a:ext cx="3286338" cy="188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CIRCUIT a felhő alapú megoldás</a:t>
            </a:r>
            <a:endParaRPr lang="hu-HU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51520" y="1080181"/>
            <a:ext cx="8521246" cy="730205"/>
          </a:xfrm>
          <a:prstGeom prst="rect">
            <a:avLst/>
          </a:prstGeom>
        </p:spPr>
        <p:txBody>
          <a:bodyPr lIns="91401" tIns="45702" rIns="91401" bIns="45702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A </a:t>
            </a:r>
            <a:r>
              <a:rPr lang="en-GB" dirty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Circuit </a:t>
            </a:r>
            <a:r>
              <a:rPr lang="hu-HU" dirty="0">
                <a:solidFill>
                  <a:srgbClr val="AFCA0B"/>
                </a:solidFill>
                <a:latin typeface="TeXGyreAdventor" pitchFamily="50" charset="-18"/>
                <a:cs typeface="+mn-cs"/>
              </a:rPr>
              <a:t>javítja a csapatmunkát: egy egységes felületen vonja össze a beszéd,video kommunikációt, képernyő és file megosztás támogatja. Több eszközön elérhető böngésző vagy telepített applikáció segítségével.</a:t>
            </a:r>
            <a:endParaRPr lang="en-US" dirty="0">
              <a:solidFill>
                <a:srgbClr val="AFCA0B"/>
              </a:solidFill>
              <a:latin typeface="TeXGyreAdventor" pitchFamily="50" charset="-18"/>
              <a:cs typeface="+mn-cs"/>
            </a:endParaRP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251520" y="1975001"/>
            <a:ext cx="4164243" cy="30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1600" b="1" dirty="0">
                <a:latin typeface="TeXGyreAdventor" pitchFamily="50" charset="-18"/>
                <a:cs typeface="+mn-cs"/>
                <a:sym typeface="Harmony Sans" charset="0"/>
              </a:rPr>
              <a:t>Egységes felület</a:t>
            </a:r>
            <a:r>
              <a:rPr lang="en-US" sz="1600" dirty="0">
                <a:latin typeface="TeXGyreAdventor" pitchFamily="50" charset="-18"/>
                <a:cs typeface="+mn-cs"/>
                <a:sym typeface="Harmony Sans" charset="0"/>
              </a:rPr>
              <a:t/>
            </a:r>
            <a:br>
              <a:rPr lang="en-US" sz="1600" dirty="0">
                <a:latin typeface="TeXGyreAdventor" pitchFamily="50" charset="-18"/>
                <a:cs typeface="+mn-cs"/>
                <a:sym typeface="Harmony Sans" charset="0"/>
              </a:rPr>
            </a:br>
            <a:r>
              <a:rPr lang="en-US" sz="1600" dirty="0">
                <a:latin typeface="TeXGyreAdventor" pitchFamily="50" charset="-18"/>
                <a:cs typeface="+mn-cs"/>
                <a:sym typeface="Harmony Sans Light" charset="0"/>
              </a:rPr>
              <a:t>One tool with one view</a:t>
            </a: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1600" b="1" dirty="0">
                <a:latin typeface="TeXGyreAdventor" pitchFamily="50" charset="-18"/>
                <a:cs typeface="+mn-cs"/>
                <a:sym typeface="Harmony Sans" charset="0"/>
              </a:rPr>
              <a:t>Hatékony keresés</a:t>
            </a:r>
            <a:r>
              <a:rPr lang="en-US" sz="1600" dirty="0">
                <a:latin typeface="TeXGyreAdventor" pitchFamily="50" charset="-18"/>
                <a:cs typeface="+mn-cs"/>
                <a:sym typeface="Harmony Sans" charset="0"/>
              </a:rPr>
              <a:t/>
            </a:r>
            <a:br>
              <a:rPr lang="en-US" sz="1600" dirty="0">
                <a:latin typeface="TeXGyreAdventor" pitchFamily="50" charset="-18"/>
                <a:cs typeface="+mn-cs"/>
                <a:sym typeface="Harmony Sans" charset="0"/>
              </a:rPr>
            </a:br>
            <a:r>
              <a:rPr lang="en-US" sz="1600" dirty="0">
                <a:latin typeface="TeXGyreAdventor" pitchFamily="50" charset="-18"/>
                <a:cs typeface="+mn-cs"/>
                <a:sym typeface="Harmony Sans Light" charset="0"/>
              </a:rPr>
              <a:t>Content and people are easy to find</a:t>
            </a: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1600" b="1" dirty="0">
                <a:latin typeface="TeXGyreAdventor" pitchFamily="50" charset="-18"/>
                <a:cs typeface="+mn-cs"/>
                <a:sym typeface="Harmony Sans" charset="0"/>
              </a:rPr>
              <a:t>Tartalmak tárolása</a:t>
            </a:r>
            <a:r>
              <a:rPr lang="en-US" sz="1600" dirty="0">
                <a:latin typeface="TeXGyreAdventor" pitchFamily="50" charset="-18"/>
                <a:cs typeface="+mn-cs"/>
                <a:sym typeface="Harmony Sans" charset="0"/>
              </a:rPr>
              <a:t/>
            </a:r>
            <a:br>
              <a:rPr lang="en-US" sz="1600" dirty="0">
                <a:latin typeface="TeXGyreAdventor" pitchFamily="50" charset="-18"/>
                <a:cs typeface="+mn-cs"/>
                <a:sym typeface="Harmony Sans" charset="0"/>
              </a:rPr>
            </a:br>
            <a:r>
              <a:rPr lang="en-US" sz="1600" dirty="0">
                <a:latin typeface="TeXGyreAdventor" pitchFamily="50" charset="-18"/>
                <a:cs typeface="+mn-cs"/>
                <a:sym typeface="Harmony Sans Light" charset="0"/>
              </a:rPr>
              <a:t>Everything stays together where you shared it</a:t>
            </a: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b="1" dirty="0">
                <a:latin typeface="TeXGyreAdventor" pitchFamily="50" charset="-18"/>
                <a:cs typeface="+mn-cs"/>
                <a:sym typeface="Harmony Sans" charset="0"/>
              </a:rPr>
              <a:t>Social collaboration</a:t>
            </a:r>
            <a:r>
              <a:rPr lang="en-US" sz="1600" dirty="0">
                <a:latin typeface="TeXGyreAdventor" pitchFamily="50" charset="-18"/>
                <a:cs typeface="+mn-cs"/>
                <a:sym typeface="Harmony Sans" charset="0"/>
              </a:rPr>
              <a:t/>
            </a:r>
            <a:br>
              <a:rPr lang="en-US" sz="1600" dirty="0">
                <a:latin typeface="TeXGyreAdventor" pitchFamily="50" charset="-18"/>
                <a:cs typeface="+mn-cs"/>
                <a:sym typeface="Harmony Sans" charset="0"/>
              </a:rPr>
            </a:br>
            <a:r>
              <a:rPr lang="en-US" sz="1600" dirty="0">
                <a:latin typeface="TeXGyreAdventor" pitchFamily="50" charset="-18"/>
                <a:cs typeface="+mn-cs"/>
                <a:sym typeface="Harmony Sans Light" charset="0"/>
              </a:rPr>
              <a:t>Ongoing, free-flowing, continuous conversations that go wherever you go</a:t>
            </a:r>
          </a:p>
          <a:p>
            <a:pPr marL="180975" marR="0" lvl="0" indent="-18097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1600" b="1" dirty="0">
                <a:latin typeface="TeXGyreAdventor" pitchFamily="50" charset="-18"/>
                <a:cs typeface="+mn-cs"/>
                <a:sym typeface="Harmony Sans" charset="0"/>
              </a:rPr>
              <a:t>Természetes felhasználói élmény</a:t>
            </a:r>
            <a:r>
              <a:rPr lang="en-US" sz="1600" b="1" dirty="0">
                <a:latin typeface="TeXGyreAdventor" pitchFamily="50" charset="-18"/>
                <a:cs typeface="+mn-cs"/>
                <a:sym typeface="Harmony Sans" charset="0"/>
              </a:rPr>
              <a:t/>
            </a:r>
            <a:br>
              <a:rPr lang="en-US" sz="1600" b="1" dirty="0">
                <a:latin typeface="TeXGyreAdventor" pitchFamily="50" charset="-18"/>
                <a:cs typeface="+mn-cs"/>
                <a:sym typeface="Harmony Sans" charset="0"/>
              </a:rPr>
            </a:br>
            <a:r>
              <a:rPr lang="en-US" sz="1600" dirty="0">
                <a:latin typeface="TeXGyreAdventor" pitchFamily="50" charset="-18"/>
                <a:cs typeface="+mn-cs"/>
                <a:sym typeface="Harmony Sans Light" charset="0"/>
              </a:rPr>
              <a:t>Simplicity at its core on all Circuit devices</a:t>
            </a:r>
            <a:endParaRPr lang="en-US" sz="1600" dirty="0">
              <a:latin typeface="TeXGyreAdventor" pitchFamily="50" charset="-18"/>
              <a:cs typeface="+mn-cs"/>
              <a:sym typeface="Harmony Sans" charset="0"/>
            </a:endParaRPr>
          </a:p>
        </p:txBody>
      </p:sp>
      <p:pic>
        <p:nvPicPr>
          <p:cNvPr id="7" name="Content Placeholder 7" descr="Threa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077819"/>
            <a:ext cx="2580510" cy="1469456"/>
          </a:xfrm>
          <a:prstGeom prst="rect">
            <a:avLst/>
          </a:prstGeom>
        </p:spPr>
      </p:pic>
      <p:pic>
        <p:nvPicPr>
          <p:cNvPr id="8" name="Picture 2" descr="D:\UserData\ma000027\My Documents\PH Office\Illustration\Circuit Screenshots\Product Hunt\Circuit-Galaxy-S6 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7948" y="3547275"/>
            <a:ext cx="562680" cy="1073231"/>
          </a:xfrm>
          <a:prstGeom prst="rect">
            <a:avLst/>
          </a:prstGeom>
          <a:noFill/>
        </p:spPr>
      </p:pic>
      <p:pic>
        <p:nvPicPr>
          <p:cNvPr id="9" name="Picture 5" descr="D:\UserData\ma000027\My Documents\PH Office\Illustration\Circuit Screenshots\iOS\iPhone6\20140930_AppStoreScreenshots6_BR_0004_Group-C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5699" y="3724344"/>
            <a:ext cx="425678" cy="756000"/>
          </a:xfrm>
          <a:prstGeom prst="rect">
            <a:avLst/>
          </a:prstGeom>
          <a:noFill/>
        </p:spPr>
      </p:pic>
      <p:sp>
        <p:nvSpPr>
          <p:cNvPr id="10" name="Right Arrow 61"/>
          <p:cNvSpPr/>
          <p:nvPr/>
        </p:nvSpPr>
        <p:spPr>
          <a:xfrm flipH="1">
            <a:off x="7694670" y="2409332"/>
            <a:ext cx="1188720" cy="583200"/>
          </a:xfrm>
          <a:prstGeom prst="rightArrow">
            <a:avLst>
              <a:gd name="adj1" fmla="val 70062"/>
              <a:gd name="adj2" fmla="val 50000"/>
            </a:avLst>
          </a:prstGeom>
          <a:gradFill>
            <a:gsLst>
              <a:gs pos="0">
                <a:srgbClr val="88C540">
                  <a:alpha val="0"/>
                </a:srgbClr>
              </a:gs>
              <a:gs pos="50000">
                <a:srgbClr val="88C540">
                  <a:alpha val="50000"/>
                </a:srgbClr>
              </a:gs>
              <a:gs pos="75000">
                <a:srgbClr val="88C540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lIns="91358" tIns="45682" rIns="91358" bIns="45682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8703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8703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services</a:t>
            </a:r>
          </a:p>
        </p:txBody>
      </p:sp>
      <p:sp>
        <p:nvSpPr>
          <p:cNvPr id="11" name="Right Arrow 62"/>
          <p:cNvSpPr/>
          <p:nvPr/>
        </p:nvSpPr>
        <p:spPr>
          <a:xfrm>
            <a:off x="3851920" y="2409332"/>
            <a:ext cx="1188720" cy="584374"/>
          </a:xfrm>
          <a:prstGeom prst="rightArrow">
            <a:avLst>
              <a:gd name="adj1" fmla="val 70062"/>
              <a:gd name="adj2" fmla="val 50000"/>
            </a:avLst>
          </a:prstGeom>
          <a:gradFill>
            <a:gsLst>
              <a:gs pos="0">
                <a:srgbClr val="88C540">
                  <a:alpha val="0"/>
                </a:srgbClr>
              </a:gs>
              <a:gs pos="50000">
                <a:srgbClr val="88C540">
                  <a:alpha val="50000"/>
                </a:srgbClr>
              </a:gs>
              <a:gs pos="75000">
                <a:srgbClr val="88C540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lIns="91358" tIns="45682" rIns="91358" bIns="45682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8703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Enterprise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8703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applications</a:t>
            </a:r>
          </a:p>
        </p:txBody>
      </p:sp>
      <p:pic>
        <p:nvPicPr>
          <p:cNvPr id="12" name="Picture 4" descr="D:\UserData\ma000027\My Documents\PH Office\Illustration\Circuit Screenshots\iOS\iPad\20140930-iPad-AppStore-ScreenShots-BR_0001_0-Ansible-Conversation.p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24" y="3304152"/>
            <a:ext cx="1700400" cy="1228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52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OpenScape</a:t>
            </a:r>
            <a:r>
              <a:rPr lang="hu-HU" dirty="0" smtClean="0"/>
              <a:t> 4000 portfólió új elemei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06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2"/>
          </p:nvPr>
        </p:nvSpPr>
        <p:spPr>
          <a:xfrm>
            <a:off x="6804248" y="1203598"/>
            <a:ext cx="2016223" cy="3240360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</a:t>
            </a:r>
            <a:r>
              <a:rPr lang="hu-H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Enterprise Group 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informatikai és telekommunikációs szolgáltatások és megoldások egyik vezető hazai rendszerintegrátora. </a:t>
            </a:r>
          </a:p>
          <a:p>
            <a:pPr algn="ctr"/>
            <a:endPara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Üzletágaink komplex megoldásokat kínálnak az üzleti </a:t>
            </a:r>
            <a:r>
              <a:rPr lang="hu-H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infokommunikáció</a:t>
            </a:r>
            <a:r>
              <a:rPr lang="hu-H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mérnöki tervezés és életciklus menedzsment, az integrált medikai szoftverfejlesztés, valamint az informatikai tanácsadás </a:t>
            </a:r>
            <a:r>
              <a:rPr lang="hu-H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területén.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Bemutatkozás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203598"/>
            <a:ext cx="6480721" cy="36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7907337" cy="775097"/>
          </a:xfrm>
        </p:spPr>
        <p:txBody>
          <a:bodyPr>
            <a:noAutofit/>
          </a:bodyPr>
          <a:lstStyle/>
          <a:p>
            <a:r>
              <a:rPr lang="hu-HU" sz="3600" dirty="0" err="1" smtClean="0"/>
              <a:t>OpenScape</a:t>
            </a:r>
            <a:r>
              <a:rPr lang="hu-HU" sz="3600" dirty="0" smtClean="0"/>
              <a:t> </a:t>
            </a:r>
            <a:r>
              <a:rPr lang="hu-HU" sz="3600" dirty="0" err="1" smtClean="0"/>
              <a:t>Xpert</a:t>
            </a:r>
            <a:endParaRPr lang="en-US" sz="36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7504" y="1131590"/>
            <a:ext cx="8784976" cy="28803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71426" algn="ctr">
              <a:lnSpc>
                <a:spcPct val="110000"/>
              </a:lnSpc>
              <a:spcBef>
                <a:spcPts val="1200"/>
              </a:spcBef>
            </a:pPr>
            <a:r>
              <a:rPr lang="hu-HU" sz="1600" dirty="0">
                <a:latin typeface="TeXGyreAdventor" pitchFamily="50" charset="-18"/>
                <a:cs typeface="+mn-cs"/>
              </a:rPr>
              <a:t>Az </a:t>
            </a:r>
            <a:r>
              <a:rPr lang="hu-HU" sz="1600" dirty="0" err="1" smtClean="0">
                <a:latin typeface="TeXGyreAdventor" pitchFamily="50" charset="-18"/>
                <a:cs typeface="+mn-cs"/>
              </a:rPr>
              <a:t>OpenScape</a:t>
            </a:r>
            <a:r>
              <a:rPr lang="hu-HU" sz="1600" dirty="0" smtClean="0">
                <a:latin typeface="TeXGyreAdventor" pitchFamily="50" charset="-18"/>
                <a:cs typeface="+mn-cs"/>
              </a:rPr>
              <a:t> </a:t>
            </a:r>
            <a:r>
              <a:rPr lang="hu-HU" sz="1600" dirty="0" err="1" smtClean="0">
                <a:latin typeface="TeXGyreAdventor" pitchFamily="50" charset="-18"/>
                <a:cs typeface="+mn-cs"/>
              </a:rPr>
              <a:t>Xpert</a:t>
            </a:r>
            <a:r>
              <a:rPr lang="hu-HU" sz="1600" dirty="0" smtClean="0">
                <a:latin typeface="TeXGyreAdventor" pitchFamily="50" charset="-18"/>
                <a:cs typeface="+mn-cs"/>
              </a:rPr>
              <a:t> egy</a:t>
            </a:r>
            <a:r>
              <a:rPr lang="en-CA" sz="1600" dirty="0" smtClean="0">
                <a:latin typeface="TeXGyreAdventor" pitchFamily="50" charset="-18"/>
                <a:cs typeface="+mn-cs"/>
              </a:rPr>
              <a:t> </a:t>
            </a:r>
            <a:r>
              <a:rPr lang="en-CA" sz="1600" dirty="0">
                <a:latin typeface="TeXGyreAdventor" pitchFamily="50" charset="-18"/>
                <a:cs typeface="+mn-cs"/>
              </a:rPr>
              <a:t>rob</a:t>
            </a:r>
            <a:r>
              <a:rPr lang="hu-HU" sz="1600" dirty="0" err="1">
                <a:latin typeface="TeXGyreAdventor" pitchFamily="50" charset="-18"/>
                <a:cs typeface="+mn-cs"/>
              </a:rPr>
              <a:t>osztus</a:t>
            </a:r>
            <a:r>
              <a:rPr lang="en-CA" sz="1600" dirty="0">
                <a:latin typeface="TeXGyreAdventor" pitchFamily="50" charset="-18"/>
                <a:cs typeface="+mn-cs"/>
              </a:rPr>
              <a:t>, </a:t>
            </a:r>
            <a:r>
              <a:rPr lang="hu-HU" sz="1600" dirty="0">
                <a:latin typeface="TeXGyreAdventor" pitchFamily="50" charset="-18"/>
                <a:cs typeface="+mn-cs"/>
              </a:rPr>
              <a:t>több csatornás</a:t>
            </a:r>
            <a:r>
              <a:rPr lang="en-CA" sz="1600" dirty="0">
                <a:latin typeface="TeXGyreAdventor" pitchFamily="50" charset="-18"/>
                <a:cs typeface="+mn-cs"/>
              </a:rPr>
              <a:t> </a:t>
            </a:r>
            <a:r>
              <a:rPr lang="hu-HU" sz="1600" dirty="0">
                <a:latin typeface="TeXGyreAdventor" pitchFamily="50" charset="-18"/>
                <a:cs typeface="+mn-cs"/>
              </a:rPr>
              <a:t>k</a:t>
            </a:r>
            <a:r>
              <a:rPr lang="en-CA" sz="1600" dirty="0" err="1">
                <a:latin typeface="TeXGyreAdventor" pitchFamily="50" charset="-18"/>
                <a:cs typeface="+mn-cs"/>
              </a:rPr>
              <a:t>ommuni</a:t>
            </a:r>
            <a:r>
              <a:rPr lang="hu-HU" sz="1600" dirty="0" err="1">
                <a:latin typeface="TeXGyreAdventor" pitchFamily="50" charset="-18"/>
                <a:cs typeface="+mn-cs"/>
              </a:rPr>
              <a:t>káció</a:t>
            </a:r>
            <a:r>
              <a:rPr lang="en-CA" sz="1600" dirty="0">
                <a:latin typeface="TeXGyreAdventor" pitchFamily="50" charset="-18"/>
                <a:cs typeface="+mn-cs"/>
              </a:rPr>
              <a:t>s </a:t>
            </a:r>
            <a:r>
              <a:rPr lang="hu-HU" sz="1600" dirty="0">
                <a:latin typeface="TeXGyreAdventor" pitchFamily="50" charset="-18"/>
                <a:cs typeface="+mn-cs"/>
              </a:rPr>
              <a:t>megoldás kereskedők és diszpécserek </a:t>
            </a:r>
            <a:r>
              <a:rPr lang="hu-HU" sz="1600" dirty="0" smtClean="0">
                <a:latin typeface="TeXGyreAdventor" pitchFamily="50" charset="-18"/>
                <a:cs typeface="+mn-cs"/>
              </a:rPr>
              <a:t>számára, </a:t>
            </a:r>
            <a:r>
              <a:rPr lang="hu-HU" sz="1600" dirty="0">
                <a:latin typeface="TeXGyreAdventor" pitchFamily="50" charset="-18"/>
                <a:cs typeface="+mn-cs"/>
              </a:rPr>
              <a:t>amely növeli a felhasználó hatékonyságát ugyanakkor csökkenti a költséget, úgy hogy közben nem sérti a biztonság, megbízhatóság és megfelelőség iránt támasztott </a:t>
            </a:r>
            <a:r>
              <a:rPr lang="hu-HU" sz="1600" dirty="0" smtClean="0">
                <a:latin typeface="TeXGyreAdventor" pitchFamily="50" charset="-18"/>
                <a:cs typeface="+mn-cs"/>
              </a:rPr>
              <a:t>követelményeket.</a:t>
            </a:r>
            <a:endParaRPr lang="en-US" sz="1600" dirty="0">
              <a:latin typeface="TeXGyreAdventor" pitchFamily="50" charset="-18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dirty="0" smtClean="0">
                <a:latin typeface="TeXGyreAdventor" pitchFamily="50" charset="-18"/>
                <a:cs typeface="+mn-cs"/>
              </a:rPr>
              <a:t>Nagyteljesítményű</a:t>
            </a:r>
            <a:r>
              <a:rPr lang="en-US" dirty="0" smtClean="0">
                <a:latin typeface="TeXGyreAdventor" pitchFamily="50" charset="-18"/>
                <a:cs typeface="+mn-cs"/>
              </a:rPr>
              <a:t>  </a:t>
            </a:r>
            <a:endParaRPr lang="en-US" dirty="0">
              <a:latin typeface="TeXGyreAdventor" pitchFamily="50" charset="-18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dirty="0" smtClean="0">
                <a:latin typeface="TeXGyreAdventor" pitchFamily="50" charset="-18"/>
                <a:cs typeface="+mn-cs"/>
              </a:rPr>
              <a:t>Egyszerűen használható</a:t>
            </a:r>
            <a:endParaRPr lang="en-US" dirty="0">
              <a:latin typeface="TeXGyreAdventor" pitchFamily="50" charset="-18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8C54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dirty="0" smtClean="0">
                <a:latin typeface="TeXGyreAdventor" pitchFamily="50" charset="-18"/>
                <a:cs typeface="+mn-cs"/>
              </a:rPr>
              <a:t>Nyitott, hogy igényeihez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8C540"/>
              </a:buClr>
              <a:buSzTx/>
              <a:tabLst/>
              <a:defRPr/>
            </a:pPr>
            <a:r>
              <a:rPr lang="hu-HU" dirty="0">
                <a:latin typeface="TeXGyreAdventor" pitchFamily="50" charset="-18"/>
                <a:cs typeface="+mn-cs"/>
              </a:rPr>
              <a:t> </a:t>
            </a:r>
            <a:r>
              <a:rPr lang="hu-HU" dirty="0" smtClean="0">
                <a:latin typeface="TeXGyreAdventor" pitchFamily="50" charset="-18"/>
                <a:cs typeface="+mn-cs"/>
              </a:rPr>
              <a:t>            illeszthető legyen</a:t>
            </a:r>
            <a:endParaRPr lang="en-US" dirty="0">
              <a:latin typeface="TeXGyreAdventor" pitchFamily="50" charset="-18"/>
              <a:cs typeface="+mn-cs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3563888" y="2283718"/>
            <a:ext cx="5136670" cy="2376264"/>
            <a:chOff x="3356976" y="802675"/>
            <a:chExt cx="4920646" cy="2178208"/>
          </a:xfrm>
        </p:grpSpPr>
        <p:pic>
          <p:nvPicPr>
            <p:cNvPr id="5" name="Picture 18" descr="xpert_trader.gi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6976" y="802675"/>
              <a:ext cx="4920646" cy="2178208"/>
            </a:xfrm>
            <a:prstGeom prst="rect">
              <a:avLst/>
            </a:prstGeom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1603" y="1083469"/>
              <a:ext cx="1608192" cy="1240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455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7907337" cy="775097"/>
          </a:xfrm>
        </p:spPr>
        <p:txBody>
          <a:bodyPr>
            <a:noAutofit/>
          </a:bodyPr>
          <a:lstStyle/>
          <a:p>
            <a:r>
              <a:rPr lang="hu-HU" sz="3600" dirty="0" err="1" smtClean="0"/>
              <a:t>OpenScape</a:t>
            </a:r>
            <a:r>
              <a:rPr lang="hu-HU" sz="3600" dirty="0" smtClean="0"/>
              <a:t> </a:t>
            </a:r>
            <a:r>
              <a:rPr lang="hu-HU" sz="3600" dirty="0" err="1" smtClean="0"/>
              <a:t>Xpert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2"/>
          <a:stretch/>
        </p:blipFill>
        <p:spPr>
          <a:xfrm>
            <a:off x="4787900" y="1305389"/>
            <a:ext cx="4356100" cy="2690985"/>
          </a:xfrm>
          <a:prstGeom prst="rect">
            <a:avLst/>
          </a:prstGeom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79513" y="1851670"/>
            <a:ext cx="4608388" cy="2251656"/>
          </a:xfrm>
          <a:prstGeom prst="rect">
            <a:avLst/>
          </a:prstGeom>
        </p:spPr>
        <p:txBody>
          <a:bodyPr lIns="91424" tIns="45712" rIns="91424" bIns="45712" numCol="2" spcCol="251957" anchor="t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5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24 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programozható hang csatorna</a:t>
            </a:r>
            <a:endParaRPr lang="en-US" sz="1400" dirty="0">
              <a:solidFill>
                <a:schemeClr val="tx1"/>
              </a:solidFill>
              <a:latin typeface="TeXGyreAdventor" pitchFamily="50" charset="-18"/>
              <a:ea typeface="+mn-ea"/>
              <a:cs typeface="+mn-cs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4 </a:t>
            </a:r>
            <a:r>
              <a:rPr lang="hu-HU" sz="1400" dirty="0" err="1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kézibeszélő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, 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fejbeszélő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, 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mikrofon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port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12,000 </a:t>
            </a:r>
            <a:r>
              <a:rPr lang="en-US" sz="1400" dirty="0" err="1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prog</a:t>
            </a:r>
            <a:r>
              <a:rPr lang="hu-HU" sz="1400" dirty="0" err="1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ramozható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gomb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6 USB port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V</a:t>
            </a:r>
            <a:r>
              <a:rPr lang="en-US" sz="1400" dirty="0" err="1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ideo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és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IPTV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támogatás</a:t>
            </a:r>
            <a:endParaRPr lang="en-US" sz="1400" dirty="0">
              <a:solidFill>
                <a:schemeClr val="tx1"/>
              </a:solidFill>
              <a:latin typeface="TeXGyreAdventor" pitchFamily="50" charset="-18"/>
              <a:ea typeface="+mn-ea"/>
              <a:cs typeface="+mn-cs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Oldalanként 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60 soft key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</a:br>
            <a:r>
              <a:rPr lang="en-US" sz="1400" dirty="0" err="1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Progra</a:t>
            </a:r>
            <a:r>
              <a:rPr lang="hu-HU" sz="1400" dirty="0" err="1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mozható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érintő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és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</a:t>
            </a:r>
            <a:b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</a:b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fizikai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nyomógombok</a:t>
            </a:r>
            <a:endParaRPr lang="en-US" sz="1400" dirty="0">
              <a:solidFill>
                <a:schemeClr val="tx1"/>
              </a:solidFill>
              <a:latin typeface="TeXGyreAdventor" pitchFamily="50" charset="-18"/>
              <a:ea typeface="+mn-ea"/>
              <a:cs typeface="+mn-cs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32 </a:t>
            </a:r>
            <a:r>
              <a:rPr lang="en-US" sz="1400" dirty="0" err="1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progra</a:t>
            </a:r>
            <a:r>
              <a:rPr lang="hu-HU" sz="1400" dirty="0" err="1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mozható</a:t>
            </a: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ma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k</a:t>
            </a:r>
            <a:r>
              <a:rPr lang="en-US" sz="1400" dirty="0" err="1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ro</a:t>
            </a: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 gomb</a:t>
            </a:r>
            <a:endParaRPr lang="en-US" sz="1400" dirty="0">
              <a:solidFill>
                <a:schemeClr val="tx1"/>
              </a:solidFill>
              <a:latin typeface="TeXGyreAdventor" pitchFamily="50" charset="-18"/>
              <a:ea typeface="+mn-ea"/>
              <a:cs typeface="+mn-cs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Free seating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u-HU" sz="1400" dirty="0">
                <a:solidFill>
                  <a:schemeClr val="tx1"/>
                </a:solidFill>
                <a:latin typeface="TeXGyreAdventor" pitchFamily="50" charset="-18"/>
                <a:ea typeface="+mn-ea"/>
                <a:cs typeface="+mn-cs"/>
              </a:rPr>
              <a:t>Jelenlét információ</a:t>
            </a:r>
            <a:endParaRPr lang="en-US" sz="1400" dirty="0">
              <a:solidFill>
                <a:schemeClr val="tx1"/>
              </a:solidFill>
              <a:latin typeface="TeXGyreAdventor" pitchFamily="50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2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/>
              <a:t>Openscape</a:t>
            </a:r>
            <a:r>
              <a:rPr lang="hu-HU" sz="2800" dirty="0"/>
              <a:t> Alarm </a:t>
            </a:r>
            <a:r>
              <a:rPr lang="hu-HU" sz="2800" dirty="0" err="1"/>
              <a:t>Response</a:t>
            </a:r>
            <a:r>
              <a:rPr lang="hu-HU" sz="2800" dirty="0"/>
              <a:t> (OSCAR)</a:t>
            </a:r>
            <a:endParaRPr lang="hu-HU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2"/>
          </p:nvPr>
        </p:nvSpPr>
        <p:spPr>
          <a:xfrm>
            <a:off x="107504" y="1563638"/>
            <a:ext cx="8928992" cy="3384376"/>
          </a:xfrm>
        </p:spPr>
        <p:txBody>
          <a:bodyPr>
            <a:normAutofit/>
          </a:bodyPr>
          <a:lstStyle/>
          <a:p>
            <a:pPr algn="ctr"/>
            <a:endParaRPr lang="hu-HU" sz="1800" dirty="0" smtClean="0"/>
          </a:p>
          <a:p>
            <a:pPr algn="just"/>
            <a:r>
              <a:rPr lang="hu-HU" sz="1600" dirty="0" smtClean="0"/>
              <a:t>Veszélyhelyzeti segítséget nyújtó rendszer, mely automatizálja </a:t>
            </a:r>
            <a:r>
              <a:rPr lang="hu-HU" sz="1600" dirty="0"/>
              <a:t>és optimalizálja a szükséges kommunikációt. </a:t>
            </a:r>
            <a:endParaRPr lang="hu-HU" sz="1600" dirty="0" smtClean="0"/>
          </a:p>
          <a:p>
            <a:pPr algn="just"/>
            <a:endParaRPr lang="hu-HU" sz="1600" dirty="0" smtClean="0"/>
          </a:p>
          <a:p>
            <a:pPr algn="just"/>
            <a:r>
              <a:rPr lang="hu-HU" sz="1600" dirty="0" smtClean="0"/>
              <a:t>A </a:t>
            </a:r>
            <a:r>
              <a:rPr lang="hu-HU" sz="1600" dirty="0"/>
              <a:t>rendszer képes csatlakozni a </a:t>
            </a:r>
            <a:r>
              <a:rPr lang="hu-HU" sz="1600" dirty="0" smtClean="0"/>
              <a:t>legkülönfélébb</a:t>
            </a:r>
            <a:r>
              <a:rPr lang="hu-HU" sz="1800" dirty="0"/>
              <a:t> </a:t>
            </a:r>
            <a:r>
              <a:rPr lang="hu-HU" sz="1600" dirty="0" smtClean="0"/>
              <a:t>gyártóberendezésekhez</a:t>
            </a:r>
            <a:r>
              <a:rPr lang="hu-HU" sz="1600" dirty="0"/>
              <a:t>, épületfelügyeleti rendszerekhez, kórházi nővérhívó rendszerekhez, tűzjelzőkhöz, különböző logisztikai </a:t>
            </a:r>
            <a:r>
              <a:rPr lang="hu-HU" sz="1600" dirty="0" smtClean="0"/>
              <a:t>rendszerekhez. </a:t>
            </a:r>
          </a:p>
          <a:p>
            <a:pPr algn="just"/>
            <a:endParaRPr lang="hu-HU" sz="1600" dirty="0" smtClean="0"/>
          </a:p>
          <a:p>
            <a:pPr algn="just"/>
            <a:r>
              <a:rPr lang="hu-HU" sz="1600" dirty="0" smtClean="0"/>
              <a:t>A </a:t>
            </a:r>
            <a:r>
              <a:rPr lang="hu-HU" sz="1600" dirty="0"/>
              <a:t>kapcsolódó rendszerekben felmerülő események szükségessé tehetnek különböző riasztásokat, melyek levezénylését, naplózását az OSCAR rendszer </a:t>
            </a:r>
            <a:r>
              <a:rPr lang="hu-HU" sz="1600" dirty="0" smtClean="0"/>
              <a:t>végzi.</a:t>
            </a:r>
          </a:p>
          <a:p>
            <a:pPr algn="just"/>
            <a:endParaRPr lang="hu-HU" sz="1600" dirty="0"/>
          </a:p>
          <a:p>
            <a:pPr algn="just"/>
            <a:endParaRPr lang="hu-HU" sz="1400" dirty="0"/>
          </a:p>
          <a:p>
            <a:endParaRPr lang="hu-HU" sz="1800" dirty="0" smtClean="0"/>
          </a:p>
          <a:p>
            <a:endParaRPr lang="hu-HU" sz="1800" dirty="0" smtClean="0"/>
          </a:p>
        </p:txBody>
      </p:sp>
    </p:spTree>
    <p:extLst>
      <p:ext uri="{BB962C8B-B14F-4D97-AF65-F5344CB8AC3E}">
        <p14:creationId xmlns:p14="http://schemas.microsoft.com/office/powerpoint/2010/main" val="14152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/>
              <a:t>Openscape</a:t>
            </a:r>
            <a:r>
              <a:rPr lang="hu-HU" sz="2800" dirty="0"/>
              <a:t> Alarm </a:t>
            </a:r>
            <a:r>
              <a:rPr lang="hu-HU" sz="2800" dirty="0" err="1"/>
              <a:t>Response</a:t>
            </a:r>
            <a:r>
              <a:rPr lang="hu-HU" sz="2800" dirty="0"/>
              <a:t> (OSCAR)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82"/>
            <a:ext cx="5256584" cy="3081943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12"/>
          </p:nvPr>
        </p:nvSpPr>
        <p:spPr>
          <a:xfrm>
            <a:off x="3707904" y="2499742"/>
            <a:ext cx="5508104" cy="2376264"/>
          </a:xfrm>
        </p:spPr>
        <p:txBody>
          <a:bodyPr>
            <a:normAutofit/>
          </a:bodyPr>
          <a:lstStyle/>
          <a:p>
            <a:endParaRPr lang="hu-HU" sz="1800" dirty="0" smtClean="0"/>
          </a:p>
          <a:p>
            <a:r>
              <a:rPr lang="hu-HU" sz="1300" dirty="0" smtClean="0"/>
              <a:t>A </a:t>
            </a:r>
            <a:r>
              <a:rPr lang="hu-HU" sz="1300" dirty="0"/>
              <a:t>rendszer főbb paraméterei:</a:t>
            </a:r>
          </a:p>
          <a:p>
            <a:pPr lvl="0"/>
            <a:r>
              <a:rPr lang="hu-HU" sz="1300" dirty="0" smtClean="0"/>
              <a:t>- kapcsolódás </a:t>
            </a:r>
            <a:r>
              <a:rPr lang="hu-HU" sz="1300" dirty="0"/>
              <a:t>hagyományos (ISDN) vagy IP (SIP) telefon alközponti rendszerekhez</a:t>
            </a:r>
          </a:p>
          <a:p>
            <a:pPr lvl="0"/>
            <a:r>
              <a:rPr lang="hu-HU" sz="1300" dirty="0" smtClean="0"/>
              <a:t>- kommunikál </a:t>
            </a:r>
            <a:r>
              <a:rPr lang="hu-HU" sz="1300" dirty="0"/>
              <a:t>vezetékes, </a:t>
            </a:r>
            <a:r>
              <a:rPr lang="hu-HU" sz="1300" dirty="0" smtClean="0"/>
              <a:t>DECT, </a:t>
            </a:r>
            <a:r>
              <a:rPr lang="hu-HU" sz="1300" dirty="0"/>
              <a:t>WLAN, GSM telefon kliensekkel, személyhívó rendszerekkel és </a:t>
            </a:r>
            <a:r>
              <a:rPr lang="hu-HU" sz="1300" dirty="0" err="1"/>
              <a:t>okostelefon</a:t>
            </a:r>
            <a:r>
              <a:rPr lang="hu-HU" sz="1300" dirty="0"/>
              <a:t> alkalmazásokkal</a:t>
            </a:r>
          </a:p>
          <a:p>
            <a:pPr lvl="0"/>
            <a:r>
              <a:rPr lang="hu-HU" sz="1300" dirty="0" smtClean="0"/>
              <a:t>- hívásokat </a:t>
            </a:r>
            <a:r>
              <a:rPr lang="hu-HU" sz="1300" dirty="0"/>
              <a:t>indít és fogad, hangbemondásokat szolgáltat, összekapcsol klienseket, kommunikál telefonon kijelzőjén, vagy SMS-ben</a:t>
            </a:r>
          </a:p>
          <a:p>
            <a:pPr lvl="0"/>
            <a:r>
              <a:rPr lang="hu-HU" sz="1300" dirty="0" smtClean="0"/>
              <a:t>- speciális </a:t>
            </a:r>
            <a:r>
              <a:rPr lang="hu-HU" sz="1300" dirty="0"/>
              <a:t>vészhelyzeti hívásszolgáltatásokat kínál</a:t>
            </a:r>
          </a:p>
          <a:p>
            <a:pPr lvl="0"/>
            <a:endParaRPr lang="hu-HU" sz="1600" dirty="0"/>
          </a:p>
          <a:p>
            <a:pPr algn="just"/>
            <a:endParaRPr lang="hu-HU" sz="1600" dirty="0"/>
          </a:p>
          <a:p>
            <a:pPr algn="just"/>
            <a:endParaRPr lang="hu-HU" sz="1400" dirty="0"/>
          </a:p>
          <a:p>
            <a:endParaRPr lang="hu-HU" sz="1800" dirty="0" smtClean="0"/>
          </a:p>
          <a:p>
            <a:endParaRPr lang="hu-HU" sz="1800" dirty="0" smtClean="0"/>
          </a:p>
        </p:txBody>
      </p:sp>
    </p:spTree>
    <p:extLst>
      <p:ext uri="{BB962C8B-B14F-4D97-AF65-F5344CB8AC3E}">
        <p14:creationId xmlns:p14="http://schemas.microsoft.com/office/powerpoint/2010/main" val="31862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046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9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UNIFY új vállalat gazdag történelemmel</a:t>
            </a:r>
            <a:endParaRPr lang="hu-HU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9582"/>
            <a:ext cx="89289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07504" y="-20537"/>
            <a:ext cx="892899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300" dirty="0">
                <a:latin typeface="TeXGyreAdventor" pitchFamily="50" charset="-18"/>
                <a:ea typeface="+mj-ea"/>
                <a:cs typeface="+mj-cs"/>
              </a:rPr>
              <a:t>Az 1990-es évek végének csúcstechnológiát képviselő HICOM300 ISDN alközpont kiváltása egy </a:t>
            </a:r>
            <a:r>
              <a:rPr lang="hu-HU" sz="2300" dirty="0" smtClean="0">
                <a:latin typeface="TeXGyreAdventor" pitchFamily="50" charset="-18"/>
                <a:ea typeface="+mj-ea"/>
                <a:cs typeface="+mj-cs"/>
              </a:rPr>
              <a:t>modern, IP </a:t>
            </a:r>
            <a:r>
              <a:rPr lang="hu-HU" sz="2300" dirty="0">
                <a:latin typeface="TeXGyreAdventor" pitchFamily="50" charset="-18"/>
                <a:ea typeface="+mj-ea"/>
                <a:cs typeface="+mj-cs"/>
              </a:rPr>
              <a:t>alapú alközpontra: </a:t>
            </a:r>
            <a:r>
              <a:rPr lang="hu-HU" sz="2300" b="1" u="sng" dirty="0" err="1">
                <a:latin typeface="TeXGyreAdventor" pitchFamily="50" charset="-18"/>
                <a:ea typeface="+mj-ea"/>
                <a:cs typeface="+mj-cs"/>
              </a:rPr>
              <a:t>OpenScape</a:t>
            </a:r>
            <a:r>
              <a:rPr lang="hu-HU" sz="2300" b="1" u="sng" dirty="0">
                <a:latin typeface="TeXGyreAdventor" pitchFamily="50" charset="-18"/>
                <a:ea typeface="+mj-ea"/>
                <a:cs typeface="+mj-cs"/>
              </a:rPr>
              <a:t> </a:t>
            </a:r>
            <a:r>
              <a:rPr lang="hu-HU" sz="2300" b="1" u="sng" dirty="0" smtClean="0">
                <a:latin typeface="TeXGyreAdventor" pitchFamily="50" charset="-18"/>
                <a:ea typeface="+mj-ea"/>
                <a:cs typeface="+mj-cs"/>
              </a:rPr>
              <a:t>4000</a:t>
            </a:r>
            <a:endParaRPr lang="hu-HU" sz="2300" b="1" u="sng" dirty="0">
              <a:latin typeface="TeXGyreAdventor" pitchFamily="50" charset="-18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7614"/>
            <a:ext cx="2592288" cy="350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0960" y="1788663"/>
            <a:ext cx="3528393" cy="2646295"/>
          </a:xfrm>
          <a:prstGeom prst="rect">
            <a:avLst/>
          </a:prstGeom>
        </p:spPr>
      </p:pic>
      <p:sp>
        <p:nvSpPr>
          <p:cNvPr id="8" name="Jobbra nyíl 7"/>
          <p:cNvSpPr/>
          <p:nvPr/>
        </p:nvSpPr>
        <p:spPr>
          <a:xfrm>
            <a:off x="3131840" y="2895786"/>
            <a:ext cx="1512168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42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" y="3661800"/>
            <a:ext cx="291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latin typeface="TeXGyreAdventor" pitchFamily="50" charset="-18"/>
                <a:ea typeface="+mj-ea"/>
                <a:cs typeface="+mj-cs"/>
              </a:rPr>
              <a:t>HICOM 300</a:t>
            </a:r>
            <a:r>
              <a:rPr lang="hu-HU" sz="1600" dirty="0">
                <a:latin typeface="TeXGyreAdventor" pitchFamily="50" charset="-18"/>
                <a:ea typeface="+mj-ea"/>
                <a:cs typeface="+mj-cs"/>
              </a:rPr>
              <a:t> alközpont:</a:t>
            </a:r>
          </a:p>
          <a:p>
            <a:pPr algn="ctr"/>
            <a:r>
              <a:rPr lang="hu-HU" sz="1600" dirty="0">
                <a:latin typeface="TeXGyreAdventor" pitchFamily="50" charset="-18"/>
                <a:ea typeface="+mj-ea"/>
                <a:cs typeface="+mj-cs"/>
              </a:rPr>
              <a:t>ISDN </a:t>
            </a:r>
            <a:r>
              <a:rPr lang="hu-HU" sz="1600" dirty="0" smtClean="0">
                <a:latin typeface="TeXGyreAdventor" pitchFamily="50" charset="-18"/>
                <a:ea typeface="+mj-ea"/>
                <a:cs typeface="+mj-cs"/>
              </a:rPr>
              <a:t>alközpont, </a:t>
            </a:r>
            <a:r>
              <a:rPr lang="hu-HU" sz="1600" dirty="0">
                <a:latin typeface="TeXGyreAdventor" pitchFamily="50" charset="-18"/>
                <a:ea typeface="+mj-ea"/>
                <a:cs typeface="+mj-cs"/>
              </a:rPr>
              <a:t>hardver alapú szemlélettel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334497" y="2117679"/>
            <a:ext cx="2808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latin typeface="TeXGyreAdventor" pitchFamily="50" charset="-18"/>
                <a:ea typeface="+mj-ea"/>
                <a:cs typeface="+mj-cs"/>
              </a:rPr>
              <a:t>HiPath</a:t>
            </a:r>
            <a:r>
              <a:rPr lang="hu-HU" sz="1600" b="1" dirty="0">
                <a:latin typeface="TeXGyreAdventor" pitchFamily="50" charset="-18"/>
                <a:ea typeface="+mj-ea"/>
                <a:cs typeface="+mj-cs"/>
              </a:rPr>
              <a:t> 4000 </a:t>
            </a:r>
            <a:r>
              <a:rPr lang="hu-HU" sz="1600" dirty="0">
                <a:latin typeface="TeXGyreAdventor" pitchFamily="50" charset="-18"/>
                <a:ea typeface="+mj-ea"/>
                <a:cs typeface="+mj-cs"/>
              </a:rPr>
              <a:t>alközpont:</a:t>
            </a:r>
          </a:p>
          <a:p>
            <a:pPr algn="ctr"/>
            <a:r>
              <a:rPr lang="hu-HU" sz="1600" dirty="0">
                <a:latin typeface="TeXGyreAdventor" pitchFamily="50" charset="-18"/>
                <a:ea typeface="+mj-ea"/>
                <a:cs typeface="+mj-cs"/>
              </a:rPr>
              <a:t>ISDN + IP irányú fejlesztések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954677" y="1404555"/>
            <a:ext cx="3081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latin typeface="TeXGyreAdventor" pitchFamily="50" charset="-18"/>
                <a:ea typeface="+mj-ea"/>
                <a:cs typeface="+mj-cs"/>
              </a:rPr>
              <a:t>OpenScape</a:t>
            </a:r>
            <a:r>
              <a:rPr lang="hu-HU" sz="1600" b="1" dirty="0">
                <a:latin typeface="TeXGyreAdventor" pitchFamily="50" charset="-18"/>
                <a:ea typeface="+mj-ea"/>
                <a:cs typeface="+mj-cs"/>
              </a:rPr>
              <a:t> 4000 </a:t>
            </a:r>
            <a:r>
              <a:rPr lang="hu-HU" sz="1600" dirty="0" smtClean="0">
                <a:latin typeface="TeXGyreAdventor" pitchFamily="50" charset="-18"/>
                <a:ea typeface="+mj-ea"/>
                <a:cs typeface="+mj-cs"/>
              </a:rPr>
              <a:t>IP alközpont</a:t>
            </a:r>
            <a:r>
              <a:rPr lang="hu-HU" sz="1600" dirty="0">
                <a:latin typeface="TeXGyreAdventor" pitchFamily="50" charset="-18"/>
                <a:ea typeface="+mj-ea"/>
                <a:cs typeface="+mj-cs"/>
              </a:rPr>
              <a:t>:</a:t>
            </a:r>
          </a:p>
          <a:p>
            <a:pPr algn="ctr"/>
            <a:r>
              <a:rPr lang="hu-HU" sz="1600" dirty="0" err="1">
                <a:latin typeface="TeXGyreAdventor" pitchFamily="50" charset="-18"/>
                <a:ea typeface="+mj-ea"/>
                <a:cs typeface="+mj-cs"/>
              </a:rPr>
              <a:t>Virtualizáció</a:t>
            </a:r>
            <a:endParaRPr lang="hu-HU" sz="1600" dirty="0">
              <a:latin typeface="TeXGyreAdventor" pitchFamily="50" charset="-18"/>
              <a:ea typeface="+mj-ea"/>
              <a:cs typeface="+mj-cs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07504" y="-20537"/>
            <a:ext cx="8928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400" dirty="0" smtClean="0">
                <a:latin typeface="TeXGyreAdventor" pitchFamily="50" charset="-18"/>
                <a:ea typeface="+mj-ea"/>
                <a:cs typeface="+mj-cs"/>
              </a:rPr>
              <a:t>HICOM 300 termékcsalád </a:t>
            </a:r>
            <a:r>
              <a:rPr lang="hu-HU" sz="2400" dirty="0" err="1" smtClean="0">
                <a:latin typeface="TeXGyreAdventor" pitchFamily="50" charset="-18"/>
                <a:ea typeface="+mj-ea"/>
                <a:cs typeface="+mj-cs"/>
              </a:rPr>
              <a:t>fejleszése</a:t>
            </a:r>
            <a:endParaRPr lang="hu-HU" sz="2400" dirty="0">
              <a:latin typeface="TeXGyreAdventor" pitchFamily="50" charset="-18"/>
              <a:ea typeface="+mj-ea"/>
              <a:cs typeface="+mj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303747" y="2830803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latin typeface="TeXGyreAdventor" pitchFamily="50" charset="-18"/>
                <a:ea typeface="+mj-ea"/>
                <a:cs typeface="+mj-cs"/>
              </a:rPr>
              <a:t>HICOM 300 E </a:t>
            </a:r>
            <a:r>
              <a:rPr lang="hu-HU" sz="1600" dirty="0">
                <a:latin typeface="TeXGyreAdventor" pitchFamily="50" charset="-18"/>
                <a:ea typeface="+mj-ea"/>
                <a:cs typeface="+mj-cs"/>
              </a:rPr>
              <a:t>alközpont:</a:t>
            </a:r>
          </a:p>
          <a:p>
            <a:pPr algn="ctr"/>
            <a:r>
              <a:rPr lang="hu-HU" sz="1600" dirty="0">
                <a:latin typeface="TeXGyreAdventor" pitchFamily="50" charset="-18"/>
                <a:ea typeface="+mj-ea"/>
                <a:cs typeface="+mj-cs"/>
              </a:rPr>
              <a:t>ISDN </a:t>
            </a:r>
            <a:r>
              <a:rPr lang="hu-HU" sz="1600" dirty="0" smtClean="0">
                <a:latin typeface="TeXGyreAdventor" pitchFamily="50" charset="-18"/>
                <a:ea typeface="+mj-ea"/>
                <a:cs typeface="+mj-cs"/>
              </a:rPr>
              <a:t>alközpont, </a:t>
            </a:r>
            <a:r>
              <a:rPr lang="hu-HU" sz="1600" dirty="0" err="1">
                <a:latin typeface="TeXGyreAdventor" pitchFamily="50" charset="-18"/>
                <a:ea typeface="+mj-ea"/>
                <a:cs typeface="+mj-cs"/>
              </a:rPr>
              <a:t>licenszek</a:t>
            </a:r>
            <a:r>
              <a:rPr lang="hu-HU" sz="1600" dirty="0">
                <a:latin typeface="TeXGyreAdventor" pitchFamily="50" charset="-18"/>
                <a:ea typeface="+mj-ea"/>
                <a:cs typeface="+mj-cs"/>
              </a:rPr>
              <a:t> megjelenése</a:t>
            </a:r>
          </a:p>
        </p:txBody>
      </p:sp>
      <p:sp>
        <p:nvSpPr>
          <p:cNvPr id="2" name="Kanyar jobbra 1"/>
          <p:cNvSpPr/>
          <p:nvPr/>
        </p:nvSpPr>
        <p:spPr>
          <a:xfrm>
            <a:off x="1331640" y="3030277"/>
            <a:ext cx="1080120" cy="432048"/>
          </a:xfrm>
          <a:prstGeom prst="ben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Kanyar jobbra 10"/>
          <p:cNvSpPr/>
          <p:nvPr/>
        </p:nvSpPr>
        <p:spPr>
          <a:xfrm>
            <a:off x="3254377" y="2260411"/>
            <a:ext cx="1080120" cy="506218"/>
          </a:xfrm>
          <a:prstGeom prst="ben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Kanyar jobbra 11"/>
          <p:cNvSpPr/>
          <p:nvPr/>
        </p:nvSpPr>
        <p:spPr>
          <a:xfrm>
            <a:off x="5148065" y="1520330"/>
            <a:ext cx="838950" cy="432048"/>
          </a:xfrm>
          <a:prstGeom prst="ben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34862" y="1419622"/>
            <a:ext cx="8208912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hu-HU" sz="2400" dirty="0">
                <a:latin typeface="TeXGyreAdventor" pitchFamily="50" charset="-18"/>
              </a:rPr>
              <a:t>Az OpenScape4000-es alközponttípus nagy előnye, hogy nem szakított 100%-ban a korábbi verziók hardveres támogatásával. </a:t>
            </a:r>
            <a:endParaRPr lang="hu-HU" sz="2400" dirty="0" smtClean="0">
              <a:latin typeface="TeXGyreAdventor" pitchFamily="50" charset="-18"/>
            </a:endParaRPr>
          </a:p>
          <a:p>
            <a:pPr algn="ctr">
              <a:spcBef>
                <a:spcPct val="20000"/>
              </a:spcBef>
            </a:pPr>
            <a:endParaRPr lang="hu-HU" sz="2400" dirty="0" smtClean="0">
              <a:latin typeface="TeXGyreAdventor" pitchFamily="50" charset="-18"/>
            </a:endParaRPr>
          </a:p>
          <a:p>
            <a:pPr algn="ctr">
              <a:spcBef>
                <a:spcPct val="20000"/>
              </a:spcBef>
            </a:pPr>
            <a:r>
              <a:rPr lang="hu-HU" sz="2400" dirty="0" smtClean="0">
                <a:latin typeface="TeXGyreAdventor" pitchFamily="50" charset="-18"/>
              </a:rPr>
              <a:t>Ennek </a:t>
            </a:r>
            <a:r>
              <a:rPr lang="hu-HU" sz="2400" dirty="0">
                <a:latin typeface="TeXGyreAdventor" pitchFamily="50" charset="-18"/>
              </a:rPr>
              <a:t>köszönhetően a korábbi HICOM300 illetve HiPath4000 termékcsaládot használó ügyfelek költséghatékonyan tudnak fejlesztéseket végrehajtani az alközponti hálózatukban.</a:t>
            </a:r>
          </a:p>
          <a:p>
            <a:pPr algn="ctr"/>
            <a:endParaRPr lang="hu-HU" sz="2400" kern="0" dirty="0">
              <a:solidFill>
                <a:srgbClr val="88C540"/>
              </a:solidFill>
              <a:latin typeface="Arial"/>
              <a:cs typeface="Arial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07504" y="-20537"/>
            <a:ext cx="8928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400" b="1" dirty="0" smtClean="0">
                <a:latin typeface="TeXGyreAdventor" pitchFamily="50" charset="-18"/>
                <a:ea typeface="+mj-ea"/>
                <a:cs typeface="+mj-cs"/>
              </a:rPr>
              <a:t>OpenScape4000</a:t>
            </a:r>
          </a:p>
          <a:p>
            <a:pPr algn="ctr">
              <a:spcBef>
                <a:spcPct val="0"/>
              </a:spcBef>
            </a:pPr>
            <a:r>
              <a:rPr lang="en-US" sz="2400" dirty="0" smtClean="0">
                <a:latin typeface="TeXGyreAdventor" pitchFamily="50" charset="-18"/>
                <a:ea typeface="+mj-ea"/>
                <a:cs typeface="+mj-cs"/>
              </a:rPr>
              <a:t>Invest </a:t>
            </a:r>
            <a:r>
              <a:rPr lang="en-US" sz="2400" dirty="0">
                <a:latin typeface="TeXGyreAdventor" pitchFamily="50" charset="-18"/>
                <a:ea typeface="+mj-ea"/>
                <a:cs typeface="+mj-cs"/>
              </a:rPr>
              <a:t>in your future without losing your </a:t>
            </a:r>
            <a:r>
              <a:rPr lang="en-US" sz="2400" dirty="0" smtClean="0">
                <a:latin typeface="TeXGyreAdventor" pitchFamily="50" charset="-18"/>
                <a:ea typeface="+mj-ea"/>
                <a:cs typeface="+mj-cs"/>
              </a:rPr>
              <a:t>heritage</a:t>
            </a:r>
            <a:endParaRPr lang="hu-HU" sz="2400" dirty="0">
              <a:latin typeface="TeXGyreAdventor" pitchFamily="50" charset="-18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03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Alközponti rendszer modernizálása egyszerűen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67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7504" y="-20537"/>
            <a:ext cx="8928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Adventor" pitchFamily="50" charset="-18"/>
                <a:ea typeface="+mn-ea"/>
                <a:cs typeface="+mn-cs"/>
              </a:rPr>
              <a:t>OpenScape4000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Adventor" pitchFamily="50" charset="-18"/>
                <a:ea typeface="+mn-ea"/>
                <a:cs typeface="+mn-cs"/>
              </a:rPr>
              <a:t>Invest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Adventor" pitchFamily="50" charset="-18"/>
                <a:ea typeface="+mn-ea"/>
                <a:cs typeface="+mn-cs"/>
              </a:rPr>
              <a:t>in your future without losing your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XGyreAdventor" pitchFamily="50" charset="-18"/>
                <a:ea typeface="+mn-ea"/>
                <a:cs typeface="+mn-cs"/>
              </a:rPr>
              <a:t>heritage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XGyreAdventor" pitchFamily="50" charset="-18"/>
              <a:ea typeface="+mn-ea"/>
              <a:cs typeface="+mn-cs"/>
            </a:endParaRPr>
          </a:p>
        </p:txBody>
      </p:sp>
      <p:pic>
        <p:nvPicPr>
          <p:cNvPr id="57" name="Picture 40" descr="os10-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645" y="1664681"/>
            <a:ext cx="1020596" cy="6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0" descr="os10-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419" y="1901592"/>
            <a:ext cx="1020596" cy="6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0" descr="os10-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193" y="2127992"/>
            <a:ext cx="1020596" cy="6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zövegdoboz 61"/>
          <p:cNvSpPr txBox="1"/>
          <p:nvPr/>
        </p:nvSpPr>
        <p:spPr>
          <a:xfrm>
            <a:off x="7140378" y="1501551"/>
            <a:ext cx="183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TeXGyreAdventor" pitchFamily="50" charset="-18"/>
              </a:rPr>
              <a:t>Analóg telefonok</a:t>
            </a:r>
          </a:p>
        </p:txBody>
      </p:sp>
      <p:sp>
        <p:nvSpPr>
          <p:cNvPr id="63" name="Szövegdoboz 62"/>
          <p:cNvSpPr txBox="1"/>
          <p:nvPr/>
        </p:nvSpPr>
        <p:spPr>
          <a:xfrm>
            <a:off x="6988525" y="2977152"/>
            <a:ext cx="1981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TeXGyreAdventor" pitchFamily="50" charset="-18"/>
              </a:rPr>
              <a:t>Digitális rendszerkészülékek</a:t>
            </a:r>
          </a:p>
        </p:txBody>
      </p:sp>
      <p:sp>
        <p:nvSpPr>
          <p:cNvPr id="78" name="Rectangle 20"/>
          <p:cNvSpPr>
            <a:spLocks noChangeArrowheads="1"/>
          </p:cNvSpPr>
          <p:nvPr/>
        </p:nvSpPr>
        <p:spPr bwMode="auto">
          <a:xfrm>
            <a:off x="705622" y="3688623"/>
            <a:ext cx="1633464" cy="652148"/>
          </a:xfrm>
          <a:prstGeom prst="rect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3286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hu-HU" sz="1100"/>
          </a:p>
        </p:txBody>
      </p:sp>
      <p:sp>
        <p:nvSpPr>
          <p:cNvPr id="66" name="Rectangle 21"/>
          <p:cNvSpPr>
            <a:spLocks noChangeArrowheads="1"/>
          </p:cNvSpPr>
          <p:nvPr/>
        </p:nvSpPr>
        <p:spPr bwMode="auto">
          <a:xfrm>
            <a:off x="755576" y="3557806"/>
            <a:ext cx="1562122" cy="140392"/>
          </a:xfrm>
          <a:prstGeom prst="rect">
            <a:avLst/>
          </a:prstGeom>
          <a:solidFill>
            <a:srgbClr val="777777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4" dir="t"/>
          </a:scene3d>
          <a:sp3d extrusionH="328600" prstMaterial="legacyMatte">
            <a:bevelT w="13500" h="13500" prst="angle"/>
            <a:bevelB w="13500" h="13500" prst="angle"/>
            <a:extrusionClr>
              <a:srgbClr val="77777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hu-HU" sz="1100"/>
          </a:p>
        </p:txBody>
      </p:sp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705622" y="3090304"/>
            <a:ext cx="1633464" cy="523646"/>
          </a:xfrm>
          <a:prstGeom prst="rect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3286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hu-HU" sz="1100"/>
          </a:p>
        </p:txBody>
      </p:sp>
      <p:sp>
        <p:nvSpPr>
          <p:cNvPr id="81" name="Rectangle 21"/>
          <p:cNvSpPr>
            <a:spLocks noChangeArrowheads="1"/>
          </p:cNvSpPr>
          <p:nvPr/>
        </p:nvSpPr>
        <p:spPr bwMode="auto">
          <a:xfrm>
            <a:off x="755576" y="2935861"/>
            <a:ext cx="1562122" cy="140392"/>
          </a:xfrm>
          <a:prstGeom prst="rect">
            <a:avLst/>
          </a:prstGeom>
          <a:solidFill>
            <a:srgbClr val="777777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4" dir="t"/>
          </a:scene3d>
          <a:sp3d extrusionH="328600" prstMaterial="legacyMatte">
            <a:bevelT w="13500" h="13500" prst="angle"/>
            <a:bevelB w="13500" h="13500" prst="angle"/>
            <a:extrusionClr>
              <a:srgbClr val="77777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hu-HU" sz="1100"/>
          </a:p>
        </p:txBody>
      </p:sp>
      <p:sp>
        <p:nvSpPr>
          <p:cNvPr id="82" name="Rectangle 20"/>
          <p:cNvSpPr>
            <a:spLocks noChangeArrowheads="1"/>
          </p:cNvSpPr>
          <p:nvPr/>
        </p:nvSpPr>
        <p:spPr bwMode="auto">
          <a:xfrm>
            <a:off x="705622" y="2453828"/>
            <a:ext cx="1633464" cy="523646"/>
          </a:xfrm>
          <a:prstGeom prst="rect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3286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hu-HU" sz="1100"/>
          </a:p>
        </p:txBody>
      </p:sp>
      <p:sp>
        <p:nvSpPr>
          <p:cNvPr id="83" name="Rectangle 21"/>
          <p:cNvSpPr>
            <a:spLocks noChangeArrowheads="1"/>
          </p:cNvSpPr>
          <p:nvPr/>
        </p:nvSpPr>
        <p:spPr bwMode="auto">
          <a:xfrm>
            <a:off x="761491" y="2300949"/>
            <a:ext cx="1562122" cy="140392"/>
          </a:xfrm>
          <a:prstGeom prst="rect">
            <a:avLst/>
          </a:prstGeom>
          <a:solidFill>
            <a:srgbClr val="777777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4" dir="t"/>
          </a:scene3d>
          <a:sp3d extrusionH="328600" prstMaterial="legacyMatte">
            <a:bevelT w="13500" h="13500" prst="angle"/>
            <a:bevelB w="13500" h="13500" prst="angle"/>
            <a:extrusionClr>
              <a:srgbClr val="77777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hu-HU" sz="1100"/>
          </a:p>
        </p:txBody>
      </p:sp>
      <p:sp>
        <p:nvSpPr>
          <p:cNvPr id="77" name="Rectangle 32"/>
          <p:cNvSpPr>
            <a:spLocks noChangeArrowheads="1"/>
          </p:cNvSpPr>
          <p:nvPr/>
        </p:nvSpPr>
        <p:spPr bwMode="auto">
          <a:xfrm>
            <a:off x="729715" y="2155188"/>
            <a:ext cx="1609372" cy="145760"/>
          </a:xfrm>
          <a:prstGeom prst="rect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328600" prstMaterial="legacyMatte">
            <a:bevelT w="13500" h="13500" prst="angle"/>
            <a:bevelB w="13500" h="13500" prst="angle"/>
            <a:extrusionClr>
              <a:srgbClr val="DDDDDD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hu-HU" sz="1100"/>
          </a:p>
        </p:txBody>
      </p:sp>
      <p:pic>
        <p:nvPicPr>
          <p:cNvPr id="73" name="Picture 28" descr="fmumf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3" y="2131049"/>
            <a:ext cx="454523" cy="17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1" descr="fmumf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3" y="3769641"/>
            <a:ext cx="454522" cy="16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Kép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14" y="2467559"/>
            <a:ext cx="1515748" cy="496184"/>
          </a:xfrm>
          <a:prstGeom prst="rect">
            <a:avLst/>
          </a:prstGeom>
        </p:spPr>
      </p:pic>
      <p:pic>
        <p:nvPicPr>
          <p:cNvPr id="85" name="Kép 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17" y="3120996"/>
            <a:ext cx="1515748" cy="496184"/>
          </a:xfrm>
          <a:prstGeom prst="rect">
            <a:avLst/>
          </a:prstGeom>
        </p:spPr>
      </p:pic>
      <p:pic>
        <p:nvPicPr>
          <p:cNvPr id="86" name="Kép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60" y="1613242"/>
            <a:ext cx="1077574" cy="3015508"/>
          </a:xfrm>
          <a:prstGeom prst="rect">
            <a:avLst/>
          </a:prstGeom>
        </p:spPr>
      </p:pic>
      <p:sp>
        <p:nvSpPr>
          <p:cNvPr id="88" name="Szövegdoboz 87"/>
          <p:cNvSpPr txBox="1"/>
          <p:nvPr/>
        </p:nvSpPr>
        <p:spPr>
          <a:xfrm>
            <a:off x="3656995" y="1183229"/>
            <a:ext cx="183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TeXGyreAdventor" pitchFamily="50" charset="-18"/>
              </a:rPr>
              <a:t>Rendező</a:t>
            </a:r>
            <a:endParaRPr lang="hu-HU" sz="1400" dirty="0">
              <a:latin typeface="TeXGyreAdventor" pitchFamily="50" charset="-18"/>
            </a:endParaRPr>
          </a:p>
        </p:txBody>
      </p:sp>
      <p:sp>
        <p:nvSpPr>
          <p:cNvPr id="89" name="Szövegdoboz 88"/>
          <p:cNvSpPr txBox="1"/>
          <p:nvPr/>
        </p:nvSpPr>
        <p:spPr>
          <a:xfrm>
            <a:off x="627548" y="1550662"/>
            <a:ext cx="183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TeXGyreAdventor" pitchFamily="50" charset="-18"/>
              </a:rPr>
              <a:t>HICOM 300 alközpont</a:t>
            </a:r>
            <a:endParaRPr lang="hu-HU" sz="1400" dirty="0">
              <a:latin typeface="TeXGyreAdventor" pitchFamily="50" charset="-18"/>
            </a:endParaRPr>
          </a:p>
        </p:txBody>
      </p:sp>
      <p:cxnSp>
        <p:nvCxnSpPr>
          <p:cNvPr id="91" name="Szögletes összekötő 90"/>
          <p:cNvCxnSpPr>
            <a:endCxn id="57" idx="1"/>
          </p:cNvCxnSpPr>
          <p:nvPr/>
        </p:nvCxnSpPr>
        <p:spPr>
          <a:xfrm flipV="1">
            <a:off x="5116834" y="1976061"/>
            <a:ext cx="1448811" cy="332245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zögletes összekötő 91"/>
          <p:cNvCxnSpPr/>
          <p:nvPr/>
        </p:nvCxnSpPr>
        <p:spPr>
          <a:xfrm flipV="1">
            <a:off x="5078268" y="3895540"/>
            <a:ext cx="1448811" cy="332245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85" descr="os60-p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294" y="3299973"/>
            <a:ext cx="1179540" cy="86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85" descr="os60-p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423" y="3486804"/>
            <a:ext cx="1179540" cy="86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Szögletes összekötő 92"/>
          <p:cNvCxnSpPr/>
          <p:nvPr/>
        </p:nvCxnSpPr>
        <p:spPr>
          <a:xfrm flipV="1">
            <a:off x="2446070" y="2211710"/>
            <a:ext cx="1599105" cy="332246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zögletes összekötő 94"/>
          <p:cNvCxnSpPr/>
          <p:nvPr/>
        </p:nvCxnSpPr>
        <p:spPr>
          <a:xfrm flipV="1">
            <a:off x="2471644" y="3103600"/>
            <a:ext cx="1599105" cy="332246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Szövegdoboz 95"/>
          <p:cNvSpPr txBox="1"/>
          <p:nvPr/>
        </p:nvSpPr>
        <p:spPr>
          <a:xfrm>
            <a:off x="5099185" y="2857528"/>
            <a:ext cx="183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TeXGyreAdventor" pitchFamily="50" charset="-18"/>
              </a:rPr>
              <a:t>Végponti hálózat</a:t>
            </a:r>
            <a:endParaRPr lang="hu-HU" sz="1400" dirty="0">
              <a:latin typeface="TeXGyreAdventor" pitchFamily="50" charset="-18"/>
            </a:endParaRPr>
          </a:p>
        </p:txBody>
      </p:sp>
      <p:sp>
        <p:nvSpPr>
          <p:cNvPr id="97" name="Szövegdoboz 96"/>
          <p:cNvSpPr txBox="1"/>
          <p:nvPr/>
        </p:nvSpPr>
        <p:spPr>
          <a:xfrm>
            <a:off x="2317698" y="2711315"/>
            <a:ext cx="183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TeXGyreAdventor" pitchFamily="50" charset="-18"/>
              </a:rPr>
              <a:t>Rendező kábelek</a:t>
            </a:r>
            <a:endParaRPr lang="hu-HU" sz="1400" dirty="0">
              <a:latin typeface="TeXGyreAdventor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60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09184 2.22222E-6 C 0.13316 2.22222E-6 0.18386 0.07222 0.18386 0.13086 L 0.18386 0.2620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4" y="130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7284E-6 L 0.09184 1.7284E-6 C 0.13316 1.7284E-6 0.18385 0.07222 0.18385 0.13086 L 0.18385 0.2620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4" y="1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66" grpId="0" animBg="1"/>
      <p:bldP spid="79" grpId="0" animBg="1"/>
      <p:bldP spid="81" grpId="0" animBg="1"/>
      <p:bldP spid="82" grpId="0" animBg="1"/>
      <p:bldP spid="83" grpId="0" animBg="1"/>
      <p:bldP spid="7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1612</Words>
  <Application>Microsoft Office PowerPoint</Application>
  <PresentationFormat>Diavetítés a képernyőre (16:9 oldalarány)</PresentationFormat>
  <Paragraphs>301</Paragraphs>
  <Slides>35</Slides>
  <Notes>35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4" baseType="lpstr">
      <vt:lpstr>Wingdings</vt:lpstr>
      <vt:lpstr>Arial</vt:lpstr>
      <vt:lpstr>Harmony Sans Light</vt:lpstr>
      <vt:lpstr>Tahoma</vt:lpstr>
      <vt:lpstr>TeXGyreAdventor</vt:lpstr>
      <vt:lpstr>Harmony Sans</vt:lpstr>
      <vt:lpstr>Calibri</vt:lpstr>
      <vt:lpstr>MS PGothic</vt:lpstr>
      <vt:lpstr>Office Theme</vt:lpstr>
      <vt:lpstr>Magyar Honvédség stacioner telekommunikációs hálózatának fejlesztési lehetőségei korszerű Unify rendszerek felhasználásával </vt:lpstr>
      <vt:lpstr>PowerPoint-bemutató</vt:lpstr>
      <vt:lpstr>Bemutatkozás</vt:lpstr>
      <vt:lpstr>UNIFY új vállalat gazdag történelemmel</vt:lpstr>
      <vt:lpstr>PowerPoint-bemutató</vt:lpstr>
      <vt:lpstr>PowerPoint-bemutató</vt:lpstr>
      <vt:lpstr>PowerPoint-bemutató</vt:lpstr>
      <vt:lpstr>Alközponti rendszer modernizálása egyszerűen</vt:lpstr>
      <vt:lpstr>PowerPoint-bemutató</vt:lpstr>
      <vt:lpstr>PowerPoint-bemutató</vt:lpstr>
      <vt:lpstr>OpenScape4000 ismertetése</vt:lpstr>
      <vt:lpstr>PowerPoint-bemutató</vt:lpstr>
      <vt:lpstr>PowerPoint-bemutató</vt:lpstr>
      <vt:lpstr>PowerPoint-bemutató</vt:lpstr>
      <vt:lpstr>PowerPoint-bemutató</vt:lpstr>
      <vt:lpstr>PowerPoint-bemutató</vt:lpstr>
      <vt:lpstr>OpenScape 4000 IP-n kihelyezett fokozat: Enterprise Gateway</vt:lpstr>
      <vt:lpstr>PowerPoint-bemutató</vt:lpstr>
      <vt:lpstr>Asztali készülékek áttekintés</vt:lpstr>
      <vt:lpstr>Asztali készülékek új generációja </vt:lpstr>
      <vt:lpstr>Asztali készülékek új generációja </vt:lpstr>
      <vt:lpstr>Fejlesztési lehetőségek OpenScape UC</vt:lpstr>
      <vt:lpstr>OpenScape UC</vt:lpstr>
      <vt:lpstr>OpenScape UC</vt:lpstr>
      <vt:lpstr>OpenScape Web Collaboration</vt:lpstr>
      <vt:lpstr>OpenScape Video Conferencing</vt:lpstr>
      <vt:lpstr>OpenScape Unified Messaging :         Xpressions</vt:lpstr>
      <vt:lpstr>CIRCUIT a felhő alapú megoldás</vt:lpstr>
      <vt:lpstr>OpenScape 4000 portfólió új elemei</vt:lpstr>
      <vt:lpstr>OpenScape Xpert</vt:lpstr>
      <vt:lpstr>OpenScape Xpert</vt:lpstr>
      <vt:lpstr>Openscape Alarm Response (OSCAR)</vt:lpstr>
      <vt:lpstr>Openscape Alarm Response (OSCAR)</vt:lpstr>
      <vt:lpstr>Köszönöm a figyelmet!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Doknar.Andras@enterprisegroup.hu</dc:creator>
  <cp:lastModifiedBy>Doknár András</cp:lastModifiedBy>
  <cp:revision>150</cp:revision>
  <cp:lastPrinted>2018-11-12T09:56:34Z</cp:lastPrinted>
  <dcterms:created xsi:type="dcterms:W3CDTF">2017-09-12T07:39:39Z</dcterms:created>
  <dcterms:modified xsi:type="dcterms:W3CDTF">2018-11-12T10:00:26Z</dcterms:modified>
</cp:coreProperties>
</file>